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18" r:id="rId3"/>
    <p:sldId id="713" r:id="rId4"/>
    <p:sldId id="3206" r:id="rId5"/>
    <p:sldId id="770" r:id="rId6"/>
    <p:sldId id="3219" r:id="rId7"/>
    <p:sldId id="857" r:id="rId8"/>
    <p:sldId id="858" r:id="rId9"/>
    <p:sldId id="875" r:id="rId10"/>
    <p:sldId id="879" r:id="rId11"/>
    <p:sldId id="3226" r:id="rId12"/>
    <p:sldId id="874" r:id="rId13"/>
    <p:sldId id="3202" r:id="rId14"/>
    <p:sldId id="871" r:id="rId15"/>
    <p:sldId id="887" r:id="rId16"/>
    <p:sldId id="833" r:id="rId17"/>
    <p:sldId id="3208" r:id="rId18"/>
    <p:sldId id="834" r:id="rId19"/>
    <p:sldId id="729" r:id="rId20"/>
    <p:sldId id="731" r:id="rId21"/>
    <p:sldId id="730" r:id="rId22"/>
    <p:sldId id="820" r:id="rId23"/>
    <p:sldId id="853" r:id="rId24"/>
    <p:sldId id="3229" r:id="rId25"/>
    <p:sldId id="763" r:id="rId26"/>
    <p:sldId id="764" r:id="rId27"/>
    <p:sldId id="3227" r:id="rId28"/>
    <p:sldId id="257" r:id="rId29"/>
    <p:sldId id="258" r:id="rId30"/>
    <p:sldId id="262" r:id="rId31"/>
    <p:sldId id="264" r:id="rId32"/>
    <p:sldId id="265" r:id="rId33"/>
    <p:sldId id="3221" r:id="rId34"/>
    <p:sldId id="266" r:id="rId35"/>
    <p:sldId id="267" r:id="rId36"/>
    <p:sldId id="260" r:id="rId37"/>
    <p:sldId id="259" r:id="rId38"/>
    <p:sldId id="3210" r:id="rId39"/>
    <p:sldId id="261" r:id="rId40"/>
    <p:sldId id="268" r:id="rId41"/>
    <p:sldId id="3211" r:id="rId42"/>
    <p:sldId id="263" r:id="rId43"/>
    <p:sldId id="3209" r:id="rId44"/>
    <p:sldId id="3223" r:id="rId45"/>
    <p:sldId id="3224" r:id="rId46"/>
    <p:sldId id="3217" r:id="rId47"/>
    <p:sldId id="3214" r:id="rId48"/>
    <p:sldId id="3222" r:id="rId49"/>
    <p:sldId id="322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Paton" userId="86f5f140-d00f-4e66-afc9-44b51166b9d2" providerId="ADAL" clId="{CEBBF901-64F5-4D3D-B2F3-ADCA9BDFB756}"/>
    <pc:docChg chg="undo custSel modSld">
      <pc:chgData name="Alan Paton" userId="86f5f140-d00f-4e66-afc9-44b51166b9d2" providerId="ADAL" clId="{CEBBF901-64F5-4D3D-B2F3-ADCA9BDFB756}" dt="2023-12-10T11:11:50.347" v="334" actId="20577"/>
      <pc:docMkLst>
        <pc:docMk/>
      </pc:docMkLst>
      <pc:sldChg chg="modSp mod">
        <pc:chgData name="Alan Paton" userId="86f5f140-d00f-4e66-afc9-44b51166b9d2" providerId="ADAL" clId="{CEBBF901-64F5-4D3D-B2F3-ADCA9BDFB756}" dt="2023-12-10T11:02:33.277" v="229" actId="20577"/>
        <pc:sldMkLst>
          <pc:docMk/>
          <pc:sldMk cId="3238347643" sldId="256"/>
        </pc:sldMkLst>
        <pc:spChg chg="mod">
          <ac:chgData name="Alan Paton" userId="86f5f140-d00f-4e66-afc9-44b51166b9d2" providerId="ADAL" clId="{CEBBF901-64F5-4D3D-B2F3-ADCA9BDFB756}" dt="2023-12-10T10:59:41.821" v="29" actId="20577"/>
          <ac:spMkLst>
            <pc:docMk/>
            <pc:sldMk cId="3238347643" sldId="256"/>
            <ac:spMk id="2" creationId="{340BD9BE-1200-0FED-8EE9-49B036E4A700}"/>
          </ac:spMkLst>
        </pc:spChg>
        <pc:spChg chg="mod">
          <ac:chgData name="Alan Paton" userId="86f5f140-d00f-4e66-afc9-44b51166b9d2" providerId="ADAL" clId="{CEBBF901-64F5-4D3D-B2F3-ADCA9BDFB756}" dt="2023-12-10T11:02:33.277" v="229" actId="20577"/>
          <ac:spMkLst>
            <pc:docMk/>
            <pc:sldMk cId="3238347643" sldId="256"/>
            <ac:spMk id="3" creationId="{4B6E4127-0188-CE52-C262-428ABB98B3C4}"/>
          </ac:spMkLst>
        </pc:spChg>
      </pc:sldChg>
      <pc:sldChg chg="modSp mod">
        <pc:chgData name="Alan Paton" userId="86f5f140-d00f-4e66-afc9-44b51166b9d2" providerId="ADAL" clId="{CEBBF901-64F5-4D3D-B2F3-ADCA9BDFB756}" dt="2023-12-10T11:11:50.347" v="334" actId="20577"/>
        <pc:sldMkLst>
          <pc:docMk/>
          <pc:sldMk cId="2313096688" sldId="3214"/>
        </pc:sldMkLst>
        <pc:spChg chg="mod">
          <ac:chgData name="Alan Paton" userId="86f5f140-d00f-4e66-afc9-44b51166b9d2" providerId="ADAL" clId="{CEBBF901-64F5-4D3D-B2F3-ADCA9BDFB756}" dt="2023-12-10T11:11:50.347" v="334" actId="20577"/>
          <ac:spMkLst>
            <pc:docMk/>
            <pc:sldMk cId="2313096688" sldId="3214"/>
            <ac:spMk id="3" creationId="{F99FE1ED-F9F9-6C90-72D8-9F610FD69822}"/>
          </ac:spMkLst>
        </pc:spChg>
        <pc:spChg chg="mod">
          <ac:chgData name="Alan Paton" userId="86f5f140-d00f-4e66-afc9-44b51166b9d2" providerId="ADAL" clId="{CEBBF901-64F5-4D3D-B2F3-ADCA9BDFB756}" dt="2023-12-10T11:06:02.456" v="332" actId="255"/>
          <ac:spMkLst>
            <pc:docMk/>
            <pc:sldMk cId="2313096688" sldId="3214"/>
            <ac:spMk id="5" creationId="{9D9D52F8-6437-089C-EA2E-97709CCA0073}"/>
          </ac:spMkLst>
        </pc:spChg>
      </pc:sldChg>
      <pc:sldChg chg="modSp mod">
        <pc:chgData name="Alan Paton" userId="86f5f140-d00f-4e66-afc9-44b51166b9d2" providerId="ADAL" clId="{CEBBF901-64F5-4D3D-B2F3-ADCA9BDFB756}" dt="2023-12-10T11:03:33.851" v="331" actId="114"/>
        <pc:sldMkLst>
          <pc:docMk/>
          <pc:sldMk cId="2649607371" sldId="3218"/>
        </pc:sldMkLst>
        <pc:spChg chg="mod">
          <ac:chgData name="Alan Paton" userId="86f5f140-d00f-4e66-afc9-44b51166b9d2" providerId="ADAL" clId="{CEBBF901-64F5-4D3D-B2F3-ADCA9BDFB756}" dt="2023-12-10T11:03:33.851" v="331" actId="114"/>
          <ac:spMkLst>
            <pc:docMk/>
            <pc:sldMk cId="2649607371" sldId="3218"/>
            <ac:spMk id="3" creationId="{840849B6-A354-D488-8F60-46BC6270A7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975FD03-7FDA-95BC-D7D8-D489E76277DF}"/>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0259AAEC-0769-61EE-076F-64D5E0DDDCBD}"/>
              </a:ext>
            </a:extLst>
          </p:cNvPr>
          <p:cNvSpPr>
            <a:spLocks noGrp="1" noChangeArrowheads="1"/>
          </p:cNvSpPr>
          <p:nvPr>
            <p:ph type="body" idx="1"/>
          </p:nvPr>
        </p:nvSpPr>
        <p:spPr>
          <a:xfrm>
            <a:off x="282575" y="6065838"/>
            <a:ext cx="5748338" cy="128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a:p>
            <a:pPr>
              <a:buFontTx/>
              <a:buChar char="•"/>
            </a:pPr>
            <a:endParaRPr lang="en-GB" altLang="en-US">
              <a:latin typeface="Times" panose="02020603050405020304" pitchFamily="18" charset="0"/>
            </a:endParaRPr>
          </a:p>
          <a:p>
            <a:endParaRPr lang="en-GB" altLang="en-US">
              <a:latin typeface="Times" panose="02020603050405020304" pitchFamily="18" charset="0"/>
            </a:endParaRPr>
          </a:p>
          <a:p>
            <a:pPr>
              <a:buFontTx/>
              <a:buChar char="•"/>
            </a:pPr>
            <a:endParaRPr lang="en-GB" altLang="en-US">
              <a:latin typeface="Times" panose="02020603050405020304" pitchFamily="18" charset="0"/>
            </a:endParaRPr>
          </a:p>
          <a:p>
            <a:r>
              <a:rPr lang="en-GB" altLang="en-US">
                <a:latin typeface="Times" panose="02020603050405020304" pitchFamily="18" charset="0"/>
              </a:rPr>
              <a:t> </a:t>
            </a:r>
            <a:endParaRPr lang="en-US" altLang="en-US">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592A3B7-E7D8-D94C-B249-D0C09899555F}"/>
              </a:ext>
            </a:extLst>
          </p:cNvPr>
          <p:cNvSpPr>
            <a:spLocks noGrp="1" noRot="1" noChangeAspect="1" noChangeArrowheads="1" noTextEdit="1"/>
          </p:cNvSpPr>
          <p:nvPr>
            <p:ph type="sldImg"/>
          </p:nvPr>
        </p:nvSpPr>
        <p:spPr>
          <a:xfrm>
            <a:off x="-234950" y="579438"/>
            <a:ext cx="4646613" cy="2614612"/>
          </a:xfrm>
          <a:ln/>
        </p:spPr>
      </p:sp>
      <p:sp>
        <p:nvSpPr>
          <p:cNvPr id="64515" name="Rectangle 3">
            <a:extLst>
              <a:ext uri="{FF2B5EF4-FFF2-40B4-BE49-F238E27FC236}">
                <a16:creationId xmlns:a16="http://schemas.microsoft.com/office/drawing/2014/main" id="{892A92DD-E47B-93EE-BE01-33EA74E9EA40}"/>
              </a:ext>
            </a:extLst>
          </p:cNvPr>
          <p:cNvSpPr>
            <a:spLocks noGrp="1" noChangeArrowheads="1"/>
          </p:cNvSpPr>
          <p:nvPr>
            <p:ph type="body" idx="1"/>
          </p:nvPr>
        </p:nvSpPr>
        <p:spPr>
          <a:xfrm>
            <a:off x="261938" y="3735388"/>
            <a:ext cx="6007100" cy="3417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24646-2FA8-4276-C819-40824A674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6F884B-933A-380C-CC26-F5A203E8C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22E37-2F97-022B-921A-725A87547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C48E2-D1F2-4EF3-94D2-00E6ED4964B4}" type="datetimeFigureOut">
              <a:rPr lang="en-GB" smtClean="0"/>
              <a:t>10/12/2023</a:t>
            </a:fld>
            <a:endParaRPr lang="en-GB"/>
          </a:p>
        </p:txBody>
      </p:sp>
      <p:sp>
        <p:nvSpPr>
          <p:cNvPr id="5" name="Footer Placeholder 4">
            <a:extLst>
              <a:ext uri="{FF2B5EF4-FFF2-40B4-BE49-F238E27FC236}">
                <a16:creationId xmlns:a16="http://schemas.microsoft.com/office/drawing/2014/main" id="{137BE015-FFAF-1B82-2F07-6B135894F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CF13F7-2A30-3543-7EA5-867E55E13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43431-3E3A-421E-BF77-941122247D90}" type="slidenum">
              <a:rPr lang="en-GB" smtClean="0"/>
              <a:t>‹#›</a:t>
            </a:fld>
            <a:endParaRPr lang="en-GB"/>
          </a:p>
        </p:txBody>
      </p:sp>
    </p:spTree>
    <p:extLst>
      <p:ext uri="{BB962C8B-B14F-4D97-AF65-F5344CB8AC3E}">
        <p14:creationId xmlns:p14="http://schemas.microsoft.com/office/powerpoint/2010/main" val="1739990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eur-lex.europa.eu/legal-content/EN/TXT/?uri=uriserv%3AOJ.C_.2021.013.01.0001.01.ENG&amp;toc=OJ%3AC%3A2021%3A013%3ATO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uidance/ab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ab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ec.europa.eu/environment/nature/biodiversity/international/abs/index_en.htm" TargetMode="External"/><Relationship Id="rId3" Type="http://schemas.openxmlformats.org/officeDocument/2006/relationships/hyperlink" Target="http://www.cbd.int/" TargetMode="External"/><Relationship Id="rId7" Type="http://schemas.openxmlformats.org/officeDocument/2006/relationships/hyperlink" Target="http://www.iucn.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absch.cbd.int/" TargetMode="External"/><Relationship Id="rId5" Type="http://schemas.openxmlformats.org/officeDocument/2006/relationships/hyperlink" Target="http://www.cbd.int/abs" TargetMode="External"/><Relationship Id="rId10" Type="http://schemas.openxmlformats.org/officeDocument/2006/relationships/hyperlink" Target="https://www.gov.uk/guidance/abs" TargetMode="External"/><Relationship Id="rId4" Type="http://schemas.openxmlformats.org/officeDocument/2006/relationships/hyperlink" Target="http://www.bgci.org/abs" TargetMode="External"/><Relationship Id="rId9" Type="http://schemas.openxmlformats.org/officeDocument/2006/relationships/hyperlink" Target="https://www.google.com/url?sa=t&amp;rct=j&amp;q=&amp;esrc=s&amp;source=web&amp;cd=&amp;ved=2ahUKEwi60tq0ktiCAxWagP0HHaonBKMQtwJ6BAgQEAI&amp;url=https%3A%2F%2Fwww.youtube.com%2Fwatch%3Fv%3D09zflWUIKTQ&amp;usg=AOvVaw3JHqQ_gEd2xs6gnrtS1lhM&amp;opi=8997844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slation.gov.uk/uksi/2018/703/contents" TargetMode="External"/><Relationship Id="rId2" Type="http://schemas.openxmlformats.org/officeDocument/2006/relationships/hyperlink" Target="http://www.cite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uidance/cites-imports-and-exports" TargetMode="External"/><Relationship Id="rId2" Type="http://schemas.openxmlformats.org/officeDocument/2006/relationships/hyperlink" Target="https://cites.org/eng/app/appendices.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ites.org/eng/app/appendices.php" TargetMode="External"/><Relationship Id="rId2" Type="http://schemas.openxmlformats.org/officeDocument/2006/relationships/hyperlink" Target="https://www.speciesplus.n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ites.org/eng/app/appendices.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efra.gov.uk/ahvla-en/imports-exports/cit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uidance/trading-cites-listed-specimens-through-uk-ports-and-airports" TargetMode="External"/><Relationship Id="rId2" Type="http://schemas.openxmlformats.org/officeDocument/2006/relationships/hyperlink" Target="https://www.legislation.gov.uk/uksi/2018/703/cont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uidance/cites-imports-and-exports" TargetMode="External"/><Relationship Id="rId2" Type="http://schemas.openxmlformats.org/officeDocument/2006/relationships/hyperlink" Target="https://www.gov.uk/guidance/trading-cites-listed-specimens-through-uk-ports-and-airpor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endangered-species-application-for-a-waiver-from-paying-permit-fees" TargetMode="External"/><Relationship Id="rId2" Type="http://schemas.openxmlformats.org/officeDocument/2006/relationships/hyperlink" Target="https://www.gov.uk/guidance/contact-aph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peciesplus.net/" TargetMode="External"/><Relationship Id="rId2" Type="http://schemas.openxmlformats.org/officeDocument/2006/relationships/hyperlink" Target="https://www.gov.uk/guidance/cites-imports-and-exports" TargetMode="External"/><Relationship Id="rId1" Type="http://schemas.openxmlformats.org/officeDocument/2006/relationships/slideLayout" Target="../slideLayouts/slideLayout2.xml"/><Relationship Id="rId6" Type="http://schemas.openxmlformats.org/officeDocument/2006/relationships/hyperlink" Target="https://www.bgci.org/resources/bgci-tools-and%20resources/cites-learning-modules/" TargetMode="External"/><Relationship Id="rId5" Type="http://schemas.openxmlformats.org/officeDocument/2006/relationships/hyperlink" Target="https://www.gov.uk/guidance/contact-apha" TargetMode="External"/><Relationship Id="rId4" Type="http://schemas.openxmlformats.org/officeDocument/2006/relationships/hyperlink" Target="https://www.gov.uk/guidance/apply-for-cites-permits-and-certificates-to-trade-endangered-speci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https://planthealthportal.defra.gov.uk/trade/imports/" TargetMode="External"/><Relationship Id="rId2" Type="http://schemas.openxmlformats.org/officeDocument/2006/relationships/hyperlink" Target="https://www.gov.uk/government/publications/import-and-export-request-for-chief-access-c1800"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plant-species-by-import-category/import-requirements-for-plants-plant-produce-and-products#introduction"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gov.uk/guidance/moving-prohibited-plants-plant-pests-pathogens-and-soi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lanthealthportal.defra.gov.uk/trade/imports/" TargetMode="External"/><Relationship Id="rId2" Type="http://schemas.openxmlformats.org/officeDocument/2006/relationships/hyperlink" Target="https://www.gov.uk/government/publications/plant-species-by-import-category/import-requirements-for-plants-plant-produce-and-products#introduction" TargetMode="External"/><Relationship Id="rId1" Type="http://schemas.openxmlformats.org/officeDocument/2006/relationships/slideLayout" Target="../slideLayouts/slideLayout2.xml"/><Relationship Id="rId5" Type="http://schemas.openxmlformats.org/officeDocument/2006/relationships/hyperlink" Target="https://www.gov.uk/eori" TargetMode="External"/><Relationship Id="rId4" Type="http://schemas.openxmlformats.org/officeDocument/2006/relationships/hyperlink" Target="https://www.gov.uk/import-customs-declaratio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absch.cbd.int/e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D9BE-1200-0FED-8EE9-49B036E4A700}"/>
              </a:ext>
            </a:extLst>
          </p:cNvPr>
          <p:cNvSpPr>
            <a:spLocks noGrp="1"/>
          </p:cNvSpPr>
          <p:nvPr>
            <p:ph type="ctrTitle"/>
          </p:nvPr>
        </p:nvSpPr>
        <p:spPr/>
        <p:txBody>
          <a:bodyPr/>
          <a:lstStyle/>
          <a:p>
            <a:r>
              <a:rPr lang="en-GB" sz="4000" dirty="0">
                <a:effectLst/>
                <a:latin typeface="Calibri" panose="020F0502020204030204" pitchFamily="34" charset="0"/>
                <a:ea typeface="Calibri" panose="020F0502020204030204" pitchFamily="34" charset="0"/>
              </a:rPr>
              <a:t>Ins and outs of ABS, CITES and Plant Health in plant collections</a:t>
            </a:r>
            <a:br>
              <a:rPr lang="en-GB" sz="1800" dirty="0">
                <a:effectLst/>
                <a:latin typeface="Calibri" panose="020F0502020204030204" pitchFamily="34" charset="0"/>
                <a:ea typeface="Calibri" panose="020F0502020204030204" pitchFamily="34" charset="0"/>
              </a:rPr>
            </a:br>
            <a:endParaRPr lang="en-GB" dirty="0"/>
          </a:p>
        </p:txBody>
      </p:sp>
      <p:sp>
        <p:nvSpPr>
          <p:cNvPr id="3" name="Subtitle 2">
            <a:extLst>
              <a:ext uri="{FF2B5EF4-FFF2-40B4-BE49-F238E27FC236}">
                <a16:creationId xmlns:a16="http://schemas.microsoft.com/office/drawing/2014/main" id="{4B6E4127-0188-CE52-C262-428ABB98B3C4}"/>
              </a:ext>
            </a:extLst>
          </p:cNvPr>
          <p:cNvSpPr>
            <a:spLocks noGrp="1"/>
          </p:cNvSpPr>
          <p:nvPr>
            <p:ph type="subTitle" idx="1"/>
          </p:nvPr>
        </p:nvSpPr>
        <p:spPr>
          <a:xfrm>
            <a:off x="1056640" y="3031067"/>
            <a:ext cx="10271760" cy="2226733"/>
          </a:xfrm>
        </p:spPr>
        <p:txBody>
          <a:bodyPr>
            <a:normAutofit fontScale="85000" lnSpcReduction="20000"/>
          </a:bodyPr>
          <a:lstStyle/>
          <a:p>
            <a:r>
              <a:rPr lang="en-GB" sz="3200" dirty="0"/>
              <a:t>Alan Paton, China Williams, Sonia Dhanda, Sharon Balding </a:t>
            </a:r>
          </a:p>
          <a:p>
            <a:r>
              <a:rPr lang="en-GB" sz="3200" dirty="0"/>
              <a:t>Royal Botanic Gardens, Kew</a:t>
            </a:r>
          </a:p>
          <a:p>
            <a:endParaRPr lang="en-GB" sz="3200" dirty="0"/>
          </a:p>
          <a:p>
            <a:r>
              <a:rPr lang="en-GB" sz="3200" dirty="0"/>
              <a:t>Presented at </a:t>
            </a:r>
            <a:r>
              <a:rPr lang="en-GB" sz="3200" dirty="0" err="1"/>
              <a:t>NaTSCA</a:t>
            </a:r>
            <a:r>
              <a:rPr lang="en-GB" sz="3200" dirty="0"/>
              <a:t> Training session 23</a:t>
            </a:r>
            <a:r>
              <a:rPr lang="en-GB" sz="3200" baseline="30000" dirty="0"/>
              <a:t>rd</a:t>
            </a:r>
            <a:r>
              <a:rPr lang="en-GB" sz="3200" dirty="0"/>
              <a:t> Nov 2023</a:t>
            </a:r>
          </a:p>
          <a:p>
            <a:r>
              <a:rPr lang="en-GB" sz="3200" dirty="0"/>
              <a:t>An Introduction to Natural Science Collections Legislation</a:t>
            </a:r>
          </a:p>
        </p:txBody>
      </p:sp>
      <p:pic>
        <p:nvPicPr>
          <p:cNvPr id="4" name="Picture 3">
            <a:extLst>
              <a:ext uri="{FF2B5EF4-FFF2-40B4-BE49-F238E27FC236}">
                <a16:creationId xmlns:a16="http://schemas.microsoft.com/office/drawing/2014/main" id="{E308B8E1-4C63-72E4-2FCA-10AFBBDB58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0179" y="5735637"/>
            <a:ext cx="2331641" cy="896785"/>
          </a:xfrm>
          <a:prstGeom prst="rect">
            <a:avLst/>
          </a:prstGeom>
        </p:spPr>
      </p:pic>
    </p:spTree>
    <p:extLst>
      <p:ext uri="{BB962C8B-B14F-4D97-AF65-F5344CB8AC3E}">
        <p14:creationId xmlns:p14="http://schemas.microsoft.com/office/powerpoint/2010/main" val="323834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a:extLst>
              <a:ext uri="{FF2B5EF4-FFF2-40B4-BE49-F238E27FC236}">
                <a16:creationId xmlns:a16="http://schemas.microsoft.com/office/drawing/2014/main" id="{42AED1B3-BA6F-F5E5-C188-27F128C735D1}"/>
              </a:ext>
            </a:extLst>
          </p:cNvPr>
          <p:cNvSpPr txBox="1">
            <a:spLocks noChangeArrowheads="1"/>
          </p:cNvSpPr>
          <p:nvPr/>
        </p:nvSpPr>
        <p:spPr bwMode="auto">
          <a:xfrm>
            <a:off x="1992312" y="188913"/>
            <a:ext cx="66304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4400" dirty="0">
                <a:latin typeface="+mn-lt"/>
              </a:rPr>
              <a:t>What is Utilisation??? </a:t>
            </a:r>
          </a:p>
        </p:txBody>
      </p:sp>
      <p:sp>
        <p:nvSpPr>
          <p:cNvPr id="37891" name="TextBox 7">
            <a:extLst>
              <a:ext uri="{FF2B5EF4-FFF2-40B4-BE49-F238E27FC236}">
                <a16:creationId xmlns:a16="http://schemas.microsoft.com/office/drawing/2014/main" id="{EF6FF41D-8D6D-D1C4-E97E-2688ED5D0762}"/>
              </a:ext>
            </a:extLst>
          </p:cNvPr>
          <p:cNvSpPr txBox="1">
            <a:spLocks noChangeArrowheads="1"/>
          </p:cNvSpPr>
          <p:nvPr/>
        </p:nvSpPr>
        <p:spPr bwMode="auto">
          <a:xfrm>
            <a:off x="1992313" y="950914"/>
            <a:ext cx="84963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2000">
                <a:latin typeface="Times" panose="02020603050405020304" pitchFamily="18" charset="0"/>
              </a:rPr>
              <a:t>Is material being accessed for the purpose of ‘utilisation’? This is defined as ‘to conduct research and development on the genetic and/or biochemical composition of genetic resources, including through the application of biotechnology’’ (Article 2)</a:t>
            </a:r>
          </a:p>
          <a:p>
            <a:pPr>
              <a:spcBef>
                <a:spcPct val="0"/>
              </a:spcBef>
            </a:pPr>
            <a:endParaRPr lang="en-GB" altLang="en-US" sz="1500">
              <a:latin typeface="Times" panose="02020603050405020304" pitchFamily="18" charset="0"/>
            </a:endParaRPr>
          </a:p>
          <a:p>
            <a:pPr>
              <a:spcBef>
                <a:spcPct val="0"/>
              </a:spcBef>
            </a:pPr>
            <a:r>
              <a:rPr lang="en-GB" altLang="en-US" sz="1500">
                <a:latin typeface="Times" panose="02020603050405020304" pitchFamily="18" charset="0"/>
              </a:rPr>
              <a:t> </a:t>
            </a:r>
          </a:p>
          <a:p>
            <a:pPr>
              <a:spcBef>
                <a:spcPct val="0"/>
              </a:spcBef>
            </a:pPr>
            <a:endParaRPr lang="en-GB" altLang="en-US" sz="1500">
              <a:latin typeface="Times" panose="02020603050405020304" pitchFamily="18" charset="0"/>
            </a:endParaRPr>
          </a:p>
          <a:p>
            <a:pPr>
              <a:spcBef>
                <a:spcPct val="0"/>
              </a:spcBef>
            </a:pPr>
            <a:endParaRPr lang="en-GB" altLang="en-US" sz="1500">
              <a:latin typeface="Times" panose="02020603050405020304" pitchFamily="18" charset="0"/>
            </a:endParaRPr>
          </a:p>
          <a:p>
            <a:pPr>
              <a:spcBef>
                <a:spcPct val="0"/>
              </a:spcBef>
            </a:pPr>
            <a:endParaRPr lang="en-GB" altLang="en-US" sz="1500">
              <a:latin typeface="Times" panose="02020603050405020304" pitchFamily="18" charset="0"/>
            </a:endParaRPr>
          </a:p>
        </p:txBody>
      </p:sp>
      <p:sp>
        <p:nvSpPr>
          <p:cNvPr id="37892" name="Oval 1">
            <a:extLst>
              <a:ext uri="{FF2B5EF4-FFF2-40B4-BE49-F238E27FC236}">
                <a16:creationId xmlns:a16="http://schemas.microsoft.com/office/drawing/2014/main" id="{B11BB5D3-436B-8782-3419-A251160BC107}"/>
              </a:ext>
            </a:extLst>
          </p:cNvPr>
          <p:cNvSpPr>
            <a:spLocks noChangeArrowheads="1"/>
          </p:cNvSpPr>
          <p:nvPr/>
        </p:nvSpPr>
        <p:spPr bwMode="auto">
          <a:xfrm>
            <a:off x="1992314" y="2311400"/>
            <a:ext cx="4175125" cy="3024188"/>
          </a:xfrm>
          <a:prstGeom prst="ellipse">
            <a:avLst/>
          </a:prstGeom>
          <a:solidFill>
            <a:srgbClr val="FFC000"/>
          </a:solidFill>
          <a:ln w="9525" algn="ctr">
            <a:solidFill>
              <a:schemeClr val="tx2"/>
            </a:solidFill>
            <a:round/>
            <a:headEnd/>
            <a:tailEnd/>
          </a:ln>
        </p:spPr>
        <p:txBody>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a:latin typeface="Times" panose="02020603050405020304" pitchFamily="18" charset="0"/>
              </a:rPr>
              <a:t>a breeding programme to create a new plant variety based on landraces or naturally occurring plants </a:t>
            </a:r>
          </a:p>
        </p:txBody>
      </p:sp>
      <p:sp>
        <p:nvSpPr>
          <p:cNvPr id="37893" name="Oval 4">
            <a:extLst>
              <a:ext uri="{FF2B5EF4-FFF2-40B4-BE49-F238E27FC236}">
                <a16:creationId xmlns:a16="http://schemas.microsoft.com/office/drawing/2014/main" id="{DB9DC472-D1E7-C86E-C20A-9B8F8EA9DF18}"/>
              </a:ext>
            </a:extLst>
          </p:cNvPr>
          <p:cNvSpPr>
            <a:spLocks noChangeArrowheads="1"/>
          </p:cNvSpPr>
          <p:nvPr/>
        </p:nvSpPr>
        <p:spPr bwMode="auto">
          <a:xfrm>
            <a:off x="6527801" y="2781301"/>
            <a:ext cx="3744913" cy="2879725"/>
          </a:xfrm>
          <a:prstGeom prst="ellipse">
            <a:avLst/>
          </a:prstGeom>
          <a:solidFill>
            <a:schemeClr val="accent1"/>
          </a:solidFill>
          <a:ln w="9525" algn="ctr">
            <a:solidFill>
              <a:schemeClr val="tx1"/>
            </a:solidFill>
            <a:round/>
            <a:headEnd/>
            <a:tailEnd/>
          </a:ln>
        </p:spPr>
        <p:txBody>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a:latin typeface="Times" panose="02020603050405020304" pitchFamily="18" charset="0"/>
              </a:rPr>
              <a:t>Planting and harvesting seeds, growing and propagating plants</a:t>
            </a:r>
          </a:p>
        </p:txBody>
      </p:sp>
      <p:pic>
        <p:nvPicPr>
          <p:cNvPr id="37894" name="Graphic 3" descr="Checkmark">
            <a:extLst>
              <a:ext uri="{FF2B5EF4-FFF2-40B4-BE49-F238E27FC236}">
                <a16:creationId xmlns:a16="http://schemas.microsoft.com/office/drawing/2014/main" id="{A5C28B6A-17CF-89F3-19DD-2FD401C06A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24113" y="54498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raphic 7" descr="Close">
            <a:extLst>
              <a:ext uri="{FF2B5EF4-FFF2-40B4-BE49-F238E27FC236}">
                <a16:creationId xmlns:a16="http://schemas.microsoft.com/office/drawing/2014/main" id="{7134EE9F-F61E-4DF3-D820-67F0691A2C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58313" y="55387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D4A1-AC14-8B18-7641-ADFB1F98E950}"/>
              </a:ext>
            </a:extLst>
          </p:cNvPr>
          <p:cNvSpPr>
            <a:spLocks noGrp="1"/>
          </p:cNvSpPr>
          <p:nvPr>
            <p:ph type="title"/>
          </p:nvPr>
        </p:nvSpPr>
        <p:spPr/>
        <p:txBody>
          <a:bodyPr/>
          <a:lstStyle/>
          <a:p>
            <a:r>
              <a:rPr lang="en-GB" dirty="0"/>
              <a:t>What is  Research and Development</a:t>
            </a:r>
          </a:p>
        </p:txBody>
      </p:sp>
      <p:sp>
        <p:nvSpPr>
          <p:cNvPr id="3" name="Content Placeholder 2">
            <a:extLst>
              <a:ext uri="{FF2B5EF4-FFF2-40B4-BE49-F238E27FC236}">
                <a16:creationId xmlns:a16="http://schemas.microsoft.com/office/drawing/2014/main" id="{C9E128A9-2CD2-0836-B7DD-DCD8946580A0}"/>
              </a:ext>
            </a:extLst>
          </p:cNvPr>
          <p:cNvSpPr>
            <a:spLocks noGrp="1"/>
          </p:cNvSpPr>
          <p:nvPr>
            <p:ph idx="1"/>
          </p:nvPr>
        </p:nvSpPr>
        <p:spPr>
          <a:xfrm>
            <a:off x="838200" y="1825625"/>
            <a:ext cx="10515600" cy="4667250"/>
          </a:xfrm>
        </p:spPr>
        <p:txBody>
          <a:bodyPr>
            <a:normAutofit fontScale="92500" lnSpcReduction="20000"/>
          </a:bodyPr>
          <a:lstStyle/>
          <a:p>
            <a:pPr marL="0" indent="0">
              <a:buNone/>
            </a:pPr>
            <a:endParaRPr lang="en-GB" sz="1800" dirty="0">
              <a:solidFill>
                <a:srgbClr val="0B0C0C"/>
              </a:solidFill>
              <a:effectLst/>
              <a:latin typeface="Calibri" panose="020F0502020204030204" pitchFamily="34" charset="0"/>
              <a:ea typeface="Calibri" panose="020F0502020204030204" pitchFamily="34" charset="0"/>
            </a:endParaRPr>
          </a:p>
          <a:p>
            <a:pPr marL="0" indent="0">
              <a:buNone/>
            </a:pPr>
            <a:r>
              <a:rPr lang="en-GB" sz="3500" i="1" u="none" strike="noStrike" dirty="0">
                <a:solidFill>
                  <a:srgbClr val="0054BA"/>
                </a:solidFill>
                <a:effectLst/>
                <a:latin typeface="Calibri" panose="020F0502020204030204" pitchFamily="34" charset="0"/>
                <a:ea typeface="Calibri" panose="020F0502020204030204" pitchFamily="34" charset="0"/>
                <a:hlinkClick r:id="rId2"/>
              </a:rPr>
              <a:t>EU Guidance document</a:t>
            </a:r>
            <a:endParaRPr lang="en-GB" sz="3500" i="1" u="none" strike="noStrike" dirty="0">
              <a:solidFill>
                <a:srgbClr val="0054BA"/>
              </a:solidFill>
              <a:effectLst/>
              <a:latin typeface="Calibri" panose="020F0502020204030204" pitchFamily="34" charset="0"/>
              <a:ea typeface="Calibri" panose="020F0502020204030204" pitchFamily="34" charset="0"/>
            </a:endParaRPr>
          </a:p>
          <a:p>
            <a:pPr marL="0" indent="0">
              <a:buNone/>
            </a:pPr>
            <a:r>
              <a:rPr lang="en-GB" dirty="0">
                <a:hlinkClick r:id="rId2"/>
              </a:rPr>
              <a:t>https://eur-lex.europa.eu/legal-content/EN/TXT/?uri=uriserv%3AOJ.C_.2021.013.01.0001.01.ENG&amp;toc=OJ%3AC%3A2021%3A013%3ATOC</a:t>
            </a:r>
            <a:endParaRPr lang="en-GB" sz="4200" dirty="0">
              <a:solidFill>
                <a:srgbClr val="0B0C0C"/>
              </a:solidFill>
              <a:latin typeface="Calibri" panose="020F0502020204030204" pitchFamily="34" charset="0"/>
              <a:ea typeface="Calibri" panose="020F0502020204030204" pitchFamily="34" charset="0"/>
            </a:endParaRPr>
          </a:p>
          <a:p>
            <a:pPr marL="0" indent="0">
              <a:buNone/>
            </a:pPr>
            <a:r>
              <a:rPr lang="en-GB" sz="3200" dirty="0">
                <a:solidFill>
                  <a:srgbClr val="0B0C0C"/>
                </a:solidFill>
                <a:effectLst/>
                <a:latin typeface="Calibri" panose="020F0502020204030204" pitchFamily="34" charset="0"/>
                <a:ea typeface="Calibri" panose="020F0502020204030204" pitchFamily="34" charset="0"/>
              </a:rPr>
              <a:t>As a type of ‘litmus test’, users should ask themselves whether what they are doing with the genetic resources </a:t>
            </a:r>
            <a:r>
              <a:rPr lang="en-GB" sz="3200" b="1" dirty="0">
                <a:solidFill>
                  <a:srgbClr val="0B0C0C"/>
                </a:solidFill>
                <a:effectLst/>
                <a:latin typeface="Calibri" panose="020F0502020204030204" pitchFamily="34" charset="0"/>
                <a:ea typeface="Calibri" panose="020F0502020204030204" pitchFamily="34" charset="0"/>
              </a:rPr>
              <a:t>creates new insight into characteristics of the genetic resource which is of (potential) benefit to the further process of product development. </a:t>
            </a:r>
          </a:p>
          <a:p>
            <a:pPr marL="0" indent="0">
              <a:buNone/>
            </a:pPr>
            <a:r>
              <a:rPr lang="en-GB" sz="3200" dirty="0">
                <a:solidFill>
                  <a:srgbClr val="0B0C0C"/>
                </a:solidFill>
                <a:effectLst/>
                <a:latin typeface="Calibri" panose="020F0502020204030204" pitchFamily="34" charset="0"/>
                <a:ea typeface="Calibri" panose="020F0502020204030204" pitchFamily="34" charset="0"/>
              </a:rPr>
              <a:t>If this is the case, </a:t>
            </a:r>
            <a:r>
              <a:rPr lang="en-GB" sz="3200" b="1" dirty="0">
                <a:solidFill>
                  <a:srgbClr val="0B0C0C"/>
                </a:solidFill>
                <a:effectLst/>
                <a:latin typeface="Calibri" panose="020F0502020204030204" pitchFamily="34" charset="0"/>
                <a:ea typeface="Calibri" panose="020F0502020204030204" pitchFamily="34" charset="0"/>
              </a:rPr>
              <a:t>the activity goes beyond mere description</a:t>
            </a:r>
            <a:r>
              <a:rPr lang="en-GB" sz="3200" dirty="0">
                <a:solidFill>
                  <a:srgbClr val="0B0C0C"/>
                </a:solidFill>
                <a:effectLst/>
                <a:latin typeface="Calibri" panose="020F0502020204030204" pitchFamily="34" charset="0"/>
                <a:ea typeface="Calibri" panose="020F0502020204030204" pitchFamily="34" charset="0"/>
              </a:rPr>
              <a:t>, should be considered research and development and therefore falls under the term ‘utilisation’.</a:t>
            </a:r>
            <a:endParaRPr lang="en-GB" sz="32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42022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8">
            <a:extLst>
              <a:ext uri="{FF2B5EF4-FFF2-40B4-BE49-F238E27FC236}">
                <a16:creationId xmlns:a16="http://schemas.microsoft.com/office/drawing/2014/main" id="{4169320D-62A1-1F0E-6A84-FC57D80063BA}"/>
              </a:ext>
            </a:extLst>
          </p:cNvPr>
          <p:cNvSpPr>
            <a:spLocks noChangeArrowheads="1"/>
          </p:cNvSpPr>
          <p:nvPr/>
        </p:nvSpPr>
        <p:spPr bwMode="auto">
          <a:xfrm>
            <a:off x="2982914" y="3340101"/>
            <a:ext cx="3711575" cy="1025525"/>
          </a:xfrm>
          <a:prstGeom prst="rect">
            <a:avLst/>
          </a:prstGeom>
          <a:noFill/>
          <a:ln>
            <a:noFill/>
          </a:ln>
        </p:spPr>
        <p:txBody>
          <a:bodyPr/>
          <a:lstStyle>
            <a:lvl1pPr marL="342900" indent="-342900">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lnSpc>
                <a:spcPct val="90000"/>
              </a:lnSpc>
              <a:spcBef>
                <a:spcPct val="0"/>
              </a:spcBef>
              <a:spcAft>
                <a:spcPct val="50000"/>
              </a:spcAft>
              <a:buFontTx/>
              <a:buChar char="•"/>
              <a:defRPr/>
            </a:pPr>
            <a:endParaRPr lang="en-US" altLang="en-US" sz="1650">
              <a:solidFill>
                <a:srgbClr val="FFFF00"/>
              </a:solidFill>
              <a:latin typeface="Calibri" panose="020F0502020204030204" pitchFamily="34" charset="0"/>
            </a:endParaRPr>
          </a:p>
        </p:txBody>
      </p:sp>
      <p:sp>
        <p:nvSpPr>
          <p:cNvPr id="94212" name="Rectangle 9">
            <a:extLst>
              <a:ext uri="{FF2B5EF4-FFF2-40B4-BE49-F238E27FC236}">
                <a16:creationId xmlns:a16="http://schemas.microsoft.com/office/drawing/2014/main" id="{F6D33C58-AA34-7D35-6F4E-95ABA3F0AD4C}"/>
              </a:ext>
            </a:extLst>
          </p:cNvPr>
          <p:cNvSpPr>
            <a:spLocks noChangeArrowheads="1"/>
          </p:cNvSpPr>
          <p:nvPr/>
        </p:nvSpPr>
        <p:spPr bwMode="auto">
          <a:xfrm>
            <a:off x="2979738" y="4832351"/>
            <a:ext cx="5459412" cy="1027113"/>
          </a:xfrm>
          <a:prstGeom prst="rect">
            <a:avLst/>
          </a:prstGeom>
          <a:noFill/>
          <a:ln>
            <a:noFill/>
          </a:ln>
        </p:spPr>
        <p:txBody>
          <a:bodyPr/>
          <a:lstStyle>
            <a:lvl1pPr marL="342900" indent="-342900">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lnSpc>
                <a:spcPct val="90000"/>
              </a:lnSpc>
              <a:spcBef>
                <a:spcPct val="0"/>
              </a:spcBef>
              <a:spcAft>
                <a:spcPct val="50000"/>
              </a:spcAft>
              <a:buFontTx/>
              <a:buChar char="•"/>
              <a:defRPr/>
            </a:pPr>
            <a:endParaRPr lang="en-US" altLang="en-US" sz="1650">
              <a:solidFill>
                <a:srgbClr val="FFFF00"/>
              </a:solidFill>
              <a:latin typeface="Calibri" panose="020F0502020204030204" pitchFamily="34" charset="0"/>
            </a:endParaRPr>
          </a:p>
        </p:txBody>
      </p:sp>
      <p:sp>
        <p:nvSpPr>
          <p:cNvPr id="44036" name="Rectangle 1">
            <a:extLst>
              <a:ext uri="{FF2B5EF4-FFF2-40B4-BE49-F238E27FC236}">
                <a16:creationId xmlns:a16="http://schemas.microsoft.com/office/drawing/2014/main" id="{962F6D42-2C27-93DC-DD98-63C6999A9EDD}"/>
              </a:ext>
            </a:extLst>
          </p:cNvPr>
          <p:cNvSpPr>
            <a:spLocks noChangeArrowheads="1"/>
          </p:cNvSpPr>
          <p:nvPr/>
        </p:nvSpPr>
        <p:spPr bwMode="auto">
          <a:xfrm>
            <a:off x="64008" y="908051"/>
            <a:ext cx="10264267" cy="62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endParaRPr lang="en-GB" altLang="en-US" sz="1200" dirty="0">
              <a:solidFill>
                <a:srgbClr val="0B0C0C"/>
              </a:solidFill>
              <a:latin typeface="Open Sans" panose="020B060603050402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Anyone</a:t>
            </a:r>
            <a:r>
              <a:rPr lang="en-GB" altLang="en-US" sz="1600" b="1" dirty="0">
                <a:solidFill>
                  <a:srgbClr val="0B0C0C"/>
                </a:solidFill>
                <a:latin typeface="Calibri" panose="020F0502020204030204" pitchFamily="34" charset="0"/>
                <a:cs typeface="Calibri" panose="020F0502020204030204" pitchFamily="34" charset="0"/>
              </a:rPr>
              <a:t> utilising </a:t>
            </a:r>
            <a:r>
              <a:rPr lang="en-GB" altLang="en-US" sz="1600" dirty="0">
                <a:solidFill>
                  <a:srgbClr val="0B0C0C"/>
                </a:solidFill>
                <a:latin typeface="Calibri" panose="020F0502020204030204" pitchFamily="34" charset="0"/>
                <a:cs typeface="Calibri" panose="020F0502020204030204" pitchFamily="34" charset="0"/>
              </a:rPr>
              <a:t>genetic resources in the UK is required to make a ‘</a:t>
            </a:r>
            <a:r>
              <a:rPr lang="en-GB" altLang="en-US" sz="1600" b="1" dirty="0">
                <a:solidFill>
                  <a:srgbClr val="0B0C0C"/>
                </a:solidFill>
                <a:latin typeface="Calibri" panose="020F0502020204030204" pitchFamily="34" charset="0"/>
                <a:cs typeface="Calibri" panose="020F0502020204030204" pitchFamily="34" charset="0"/>
              </a:rPr>
              <a:t>due diligence declaration</a:t>
            </a:r>
            <a:r>
              <a:rPr lang="en-GB" altLang="en-US" sz="1600" dirty="0">
                <a:solidFill>
                  <a:srgbClr val="0B0C0C"/>
                </a:solidFill>
                <a:latin typeface="Calibri" panose="020F0502020204030204" pitchFamily="34" charset="0"/>
                <a:cs typeface="Calibri" panose="020F0502020204030204" pitchFamily="34" charset="0"/>
              </a:rPr>
              <a:t>’ that those genetic resources have been legally accessed </a:t>
            </a:r>
            <a:r>
              <a:rPr lang="en-GB" altLang="en-US" sz="1600" b="1" dirty="0">
                <a:solidFill>
                  <a:srgbClr val="0B0C0C"/>
                </a:solidFill>
                <a:latin typeface="Calibri" panose="020F0502020204030204" pitchFamily="34" charset="0"/>
                <a:cs typeface="Calibri" panose="020F0502020204030204" pitchFamily="34" charset="0"/>
              </a:rPr>
              <a:t>providing evidence the material was obtained according to national legislation, with prior informed consent and on mutually agreed terms</a:t>
            </a:r>
            <a:r>
              <a:rPr lang="en-GB" altLang="en-US" sz="1600" dirty="0">
                <a:solidFill>
                  <a:srgbClr val="0B0C0C"/>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GB" altLang="en-US" sz="1600" dirty="0">
              <a:solidFill>
                <a:srgbClr val="0B0C0C"/>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Users need to obtain, </a:t>
            </a:r>
            <a:r>
              <a:rPr lang="en-GB" altLang="en-US" sz="1600" b="1" dirty="0">
                <a:solidFill>
                  <a:srgbClr val="0B0C0C"/>
                </a:solidFill>
                <a:latin typeface="Calibri" panose="020F0502020204030204" pitchFamily="34" charset="0"/>
                <a:cs typeface="Calibri" panose="020F0502020204030204" pitchFamily="34" charset="0"/>
              </a:rPr>
              <a:t>keep copies of all relevant permits and permissions and pass these on to third parties </a:t>
            </a:r>
            <a:r>
              <a:rPr lang="en-GB" altLang="en-US" sz="1600" dirty="0">
                <a:solidFill>
                  <a:srgbClr val="0B0C0C"/>
                </a:solidFill>
                <a:latin typeface="Calibri" panose="020F0502020204030204" pitchFamily="34" charset="0"/>
                <a:cs typeface="Calibri" panose="020F0502020204030204" pitchFamily="34" charset="0"/>
              </a:rPr>
              <a:t>– ‘seek, keep and transfer’. </a:t>
            </a:r>
          </a:p>
          <a:p>
            <a:pPr marL="285750" indent="-285750">
              <a:buFont typeface="Arial" panose="020B0604020202020204" pitchFamily="34" charset="0"/>
              <a:buChar char="•"/>
            </a:pPr>
            <a:endParaRPr lang="en-GB" altLang="en-US" sz="1600" dirty="0">
              <a:solidFill>
                <a:srgbClr val="0B0C0C"/>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The declaration will be shared with the provider country through the ABS Clearing House, and so the relevant authorities in that country can check that the correct permissions were obtained.</a:t>
            </a:r>
          </a:p>
          <a:p>
            <a:pPr marL="285750" indent="-285750">
              <a:buFont typeface="Arial" panose="020B0604020202020204" pitchFamily="34" charset="0"/>
              <a:buChar char="•"/>
            </a:pPr>
            <a:endParaRPr lang="en-GB" altLang="en-US" sz="1600" dirty="0">
              <a:solidFill>
                <a:srgbClr val="0B0C0C"/>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In the UK these declarations are made to </a:t>
            </a:r>
            <a:r>
              <a:rPr lang="en-GB" altLang="en-US" sz="1600" i="1" dirty="0">
                <a:solidFill>
                  <a:srgbClr val="0054BA"/>
                </a:solidFill>
                <a:latin typeface="Calibri" panose="020F0502020204030204" pitchFamily="34" charset="0"/>
                <a:cs typeface="Calibri" panose="020F0502020204030204" pitchFamily="34" charset="0"/>
                <a:hlinkClick r:id="rId3"/>
              </a:rPr>
              <a:t>Office of Product Safety and Standards</a:t>
            </a:r>
            <a:r>
              <a:rPr lang="en-GB" altLang="en-US" sz="1600" dirty="0">
                <a:solidFill>
                  <a:srgbClr val="0B0C0C"/>
                </a:solidFill>
                <a:latin typeface="Calibri" panose="020F0502020204030204" pitchFamily="34" charset="0"/>
                <a:cs typeface="Calibri" panose="020F0502020204030204" pitchFamily="34" charset="0"/>
              </a:rPr>
              <a:t> which is part of the Government Department for Science, Innovation and Technology (DSIT)</a:t>
            </a:r>
          </a:p>
          <a:p>
            <a:pPr marL="285750" indent="-285750">
              <a:buFont typeface="Arial" panose="020B0604020202020204" pitchFamily="34" charset="0"/>
              <a:buChar char="•"/>
            </a:pPr>
            <a:endParaRPr lang="en-GB" altLang="en-US" sz="1600" dirty="0">
              <a:solidFill>
                <a:srgbClr val="0B0C0C"/>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There are fines and other penalties for non-compliance, although initially the focus has been on awareness-raising about the Protocol. The Office of Product Safety and Standards have begun to carry out spot checks to monitor compliance.</a:t>
            </a:r>
          </a:p>
          <a:p>
            <a:pPr marL="285750" indent="-285750">
              <a:buFont typeface="Arial" panose="020B0604020202020204" pitchFamily="34" charset="0"/>
              <a:buChar char="•"/>
            </a:pPr>
            <a:endParaRPr lang="en-GB" altLang="en-US" sz="1600" dirty="0">
              <a:solidFill>
                <a:srgbClr val="0B0C0C"/>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1600" dirty="0">
                <a:solidFill>
                  <a:srgbClr val="0B0C0C"/>
                </a:solidFill>
                <a:latin typeface="Calibri" panose="020F0502020204030204" pitchFamily="34" charset="0"/>
                <a:cs typeface="Calibri" panose="020F0502020204030204" pitchFamily="34" charset="0"/>
              </a:rPr>
              <a:t>The UK (and EU) Legislation is </a:t>
            </a:r>
            <a:r>
              <a:rPr lang="en-GB" altLang="en-US" sz="1600" b="1" dirty="0">
                <a:solidFill>
                  <a:srgbClr val="0B0C0C"/>
                </a:solidFill>
                <a:latin typeface="Calibri" panose="020F0502020204030204" pitchFamily="34" charset="0"/>
                <a:cs typeface="Calibri" panose="020F0502020204030204" pitchFamily="34" charset="0"/>
              </a:rPr>
              <a:t>not retroactive</a:t>
            </a:r>
            <a:r>
              <a:rPr lang="en-GB" altLang="en-US" sz="1600" dirty="0">
                <a:solidFill>
                  <a:srgbClr val="0B0C0C"/>
                </a:solidFill>
                <a:latin typeface="Calibri" panose="020F0502020204030204" pitchFamily="34" charset="0"/>
                <a:cs typeface="Calibri" panose="020F0502020204030204" pitchFamily="34" charset="0"/>
              </a:rPr>
              <a:t>, and so the requirement to make DDDs only apply to the utilisation of genetic resources from a country that </a:t>
            </a:r>
            <a:r>
              <a:rPr lang="en-GB" altLang="en-US" sz="1600" b="1" dirty="0">
                <a:solidFill>
                  <a:srgbClr val="0B0C0C"/>
                </a:solidFill>
                <a:latin typeface="Calibri" panose="020F0502020204030204" pitchFamily="34" charset="0"/>
                <a:cs typeface="Calibri" panose="020F0502020204030204" pitchFamily="34" charset="0"/>
              </a:rPr>
              <a:t>was Party to the Nagoya Protocol and had access legislation at the time of access</a:t>
            </a:r>
            <a:r>
              <a:rPr lang="en-GB" altLang="en-US" sz="1600" dirty="0">
                <a:solidFill>
                  <a:srgbClr val="0B0C0C"/>
                </a:solidFill>
                <a:latin typeface="Calibri" panose="020F0502020204030204" pitchFamily="34" charset="0"/>
                <a:cs typeface="Calibri" panose="020F0502020204030204" pitchFamily="34" charset="0"/>
              </a:rPr>
              <a:t>.</a:t>
            </a:r>
          </a:p>
          <a:p>
            <a:pPr marL="285750" indent="-285750" eaLnBrk="1" hangingPunct="1">
              <a:spcBef>
                <a:spcPct val="0"/>
              </a:spcBef>
              <a:buFont typeface="Arial" panose="020B0604020202020204" pitchFamily="34" charset="0"/>
              <a:buChar char="•"/>
            </a:pPr>
            <a:endParaRPr lang="en-GB" altLang="en-US" sz="1600" dirty="0">
              <a:solidFill>
                <a:srgbClr val="404040"/>
              </a:solidFill>
              <a:latin typeface="Calibri" panose="020F0502020204030204" pitchFamily="34" charset="0"/>
              <a:cs typeface="Calibri" panose="020F0502020204030204" pitchFamily="34" charset="0"/>
            </a:endParaRPr>
          </a:p>
          <a:p>
            <a:pPr eaLnBrk="1" hangingPunct="1">
              <a:spcBef>
                <a:spcPct val="0"/>
              </a:spcBef>
            </a:pPr>
            <a:endParaRPr lang="en-GB" altLang="en-US" sz="1600" dirty="0">
              <a:solidFill>
                <a:srgbClr val="404040"/>
              </a:solidFill>
              <a:latin typeface="Franklin Gothic Book" panose="020B0503020102020204" pitchFamily="34" charset="0"/>
            </a:endParaRPr>
          </a:p>
        </p:txBody>
      </p:sp>
      <p:sp>
        <p:nvSpPr>
          <p:cNvPr id="44037" name="Rectangle 2">
            <a:extLst>
              <a:ext uri="{FF2B5EF4-FFF2-40B4-BE49-F238E27FC236}">
                <a16:creationId xmlns:a16="http://schemas.microsoft.com/office/drawing/2014/main" id="{BB3523B5-44AC-6EF3-5E99-E76F9D54450E}"/>
              </a:ext>
            </a:extLst>
          </p:cNvPr>
          <p:cNvSpPr>
            <a:spLocks noChangeArrowheads="1"/>
          </p:cNvSpPr>
          <p:nvPr/>
        </p:nvSpPr>
        <p:spPr bwMode="auto">
          <a:xfrm>
            <a:off x="1919289" y="227013"/>
            <a:ext cx="75455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4000" dirty="0">
                <a:latin typeface="Calibri Light" panose="020F0302020204030204" pitchFamily="34" charset="0"/>
                <a:cs typeface="Calibri Light" panose="020F0302020204030204" pitchFamily="34" charset="0"/>
              </a:rPr>
              <a:t>UK Implementation and compliance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8295B-7A86-CB27-1992-B992BFAE3B82}"/>
              </a:ext>
            </a:extLst>
          </p:cNvPr>
          <p:cNvSpPr>
            <a:spLocks noGrp="1"/>
          </p:cNvSpPr>
          <p:nvPr>
            <p:ph type="body" sz="quarter" idx="13"/>
          </p:nvPr>
        </p:nvSpPr>
        <p:spPr>
          <a:xfrm>
            <a:off x="964096" y="1139824"/>
            <a:ext cx="9202254" cy="5052253"/>
          </a:xfrm>
        </p:spPr>
        <p:txBody>
          <a:bodyPr>
            <a:normAutofit/>
          </a:bodyPr>
          <a:lstStyle/>
          <a:p>
            <a:pPr>
              <a:defRPr/>
            </a:pPr>
            <a:r>
              <a:rPr lang="en-GB" sz="2000" b="1" dirty="0">
                <a:solidFill>
                  <a:schemeClr val="tx1"/>
                </a:solidFill>
                <a:latin typeface="Calibri" panose="020F0502020204030204" pitchFamily="34" charset="0"/>
                <a:cs typeface="Calibri" panose="020F0502020204030204" pitchFamily="34" charset="0"/>
              </a:rPr>
              <a:t>Trigger: Receipt of research funding</a:t>
            </a:r>
          </a:p>
          <a:p>
            <a:pPr marL="457200" indent="-457200">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Funding in the form of a grant</a:t>
            </a:r>
          </a:p>
          <a:p>
            <a:pPr marL="457200" indent="-457200">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After the first instalment of research funding and genetic resources have been received</a:t>
            </a:r>
          </a:p>
          <a:p>
            <a:pPr marL="457200" indent="-457200">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Declaration is submitted no later than the final report or project end</a:t>
            </a:r>
          </a:p>
          <a:p>
            <a:pPr>
              <a:defRPr/>
            </a:pPr>
            <a:endParaRPr lang="en-GB" sz="2000" b="1" dirty="0">
              <a:solidFill>
                <a:schemeClr val="tx1"/>
              </a:solidFill>
              <a:latin typeface="Calibri" panose="020F0502020204030204" pitchFamily="34" charset="0"/>
              <a:cs typeface="Calibri" panose="020F0502020204030204" pitchFamily="34" charset="0"/>
            </a:endParaRPr>
          </a:p>
          <a:p>
            <a:pPr>
              <a:defRPr/>
            </a:pPr>
            <a:r>
              <a:rPr lang="en-GB" sz="2000" b="1" dirty="0">
                <a:solidFill>
                  <a:schemeClr val="tx1"/>
                </a:solidFill>
                <a:latin typeface="Calibri" panose="020F0502020204030204" pitchFamily="34" charset="0"/>
                <a:cs typeface="Calibri" panose="020F0502020204030204" pitchFamily="34" charset="0"/>
              </a:rPr>
              <a:t>Trigger: Final stage of product development</a:t>
            </a:r>
          </a:p>
          <a:p>
            <a:pPr marL="342900" indent="-342900">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‘End of utilisation’</a:t>
            </a:r>
          </a:p>
          <a:p>
            <a:pPr marL="457200" lvl="1" indent="0">
              <a:buNone/>
              <a:defRPr/>
            </a:pPr>
            <a:r>
              <a:rPr lang="en-GB" sz="1800" dirty="0">
                <a:latin typeface="Calibri" panose="020F0502020204030204" pitchFamily="34" charset="0"/>
                <a:cs typeface="Calibri" panose="020F0502020204030204" pitchFamily="34" charset="0"/>
              </a:rPr>
              <a:t>a. Market approval or authorisation is sought for product;</a:t>
            </a:r>
          </a:p>
          <a:p>
            <a:pPr marL="457200" lvl="1" indent="0">
              <a:buNone/>
              <a:defRPr/>
            </a:pPr>
            <a:r>
              <a:rPr lang="en-GB" sz="1800" dirty="0">
                <a:latin typeface="Calibri" panose="020F0502020204030204" pitchFamily="34" charset="0"/>
                <a:cs typeface="Calibri" panose="020F0502020204030204" pitchFamily="34" charset="0"/>
              </a:rPr>
              <a:t>b. Notification required prior to placing on the market for the first time;</a:t>
            </a:r>
          </a:p>
          <a:p>
            <a:pPr marL="457200" lvl="1" indent="0">
              <a:buNone/>
              <a:defRPr/>
            </a:pPr>
            <a:r>
              <a:rPr lang="en-GB" sz="1800" dirty="0">
                <a:latin typeface="Calibri" panose="020F0502020204030204" pitchFamily="34" charset="0"/>
                <a:cs typeface="Calibri" panose="020F0502020204030204" pitchFamily="34" charset="0"/>
              </a:rPr>
              <a:t>c. Placing on the UK market for the first time a product development where no authorisation is required;</a:t>
            </a:r>
          </a:p>
          <a:p>
            <a:pPr marL="457200" lvl="1" indent="0">
              <a:buNone/>
              <a:defRPr/>
            </a:pPr>
            <a:r>
              <a:rPr lang="en-GB" sz="1800" dirty="0">
                <a:latin typeface="Calibri" panose="020F0502020204030204" pitchFamily="34" charset="0"/>
                <a:cs typeface="Calibri" panose="020F0502020204030204" pitchFamily="34" charset="0"/>
              </a:rPr>
              <a:t>d. Result of utilisation is sold or transferred in any other way to a natural or legal person in the UK for them to carry out any of a, b or c.</a:t>
            </a:r>
          </a:p>
          <a:p>
            <a:pPr marL="457200" lvl="1" indent="0">
              <a:buNone/>
              <a:defRPr/>
            </a:pPr>
            <a:r>
              <a:rPr lang="en-GB" sz="1800" dirty="0">
                <a:latin typeface="Calibri" panose="020F0502020204030204" pitchFamily="34" charset="0"/>
                <a:cs typeface="Calibri" panose="020F0502020204030204" pitchFamily="34" charset="0"/>
              </a:rPr>
              <a:t>e. Utilisation in the UK has ended and the outcome is sold or transferred to a natural or legal person outside the UK.</a:t>
            </a:r>
          </a:p>
          <a:p>
            <a:pPr>
              <a:defRPr/>
            </a:pPr>
            <a:endParaRPr lang="en-GB" dirty="0"/>
          </a:p>
        </p:txBody>
      </p:sp>
      <p:sp>
        <p:nvSpPr>
          <p:cNvPr id="45059" name="TextBox 3">
            <a:extLst>
              <a:ext uri="{FF2B5EF4-FFF2-40B4-BE49-F238E27FC236}">
                <a16:creationId xmlns:a16="http://schemas.microsoft.com/office/drawing/2014/main" id="{99E0FE37-DD0B-9D04-43A3-AB5A1677F69A}"/>
              </a:ext>
            </a:extLst>
          </p:cNvPr>
          <p:cNvSpPr txBox="1">
            <a:spLocks noChangeArrowheads="1"/>
          </p:cNvSpPr>
          <p:nvPr/>
        </p:nvSpPr>
        <p:spPr bwMode="auto">
          <a:xfrm>
            <a:off x="1981200" y="171451"/>
            <a:ext cx="75565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3600" dirty="0">
                <a:latin typeface="+mj-lt"/>
                <a:cs typeface="Calibri" panose="020F0502020204030204" pitchFamily="34" charset="0"/>
              </a:rPr>
              <a:t>UK Due Diligence Declarations - Triggers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1">
            <a:extLst>
              <a:ext uri="{FF2B5EF4-FFF2-40B4-BE49-F238E27FC236}">
                <a16:creationId xmlns:a16="http://schemas.microsoft.com/office/drawing/2014/main" id="{B479A69B-4C5F-2B8E-90CE-0FD124475B4C}"/>
              </a:ext>
            </a:extLst>
          </p:cNvPr>
          <p:cNvSpPr>
            <a:spLocks noChangeArrowheads="1"/>
          </p:cNvSpPr>
          <p:nvPr/>
        </p:nvSpPr>
        <p:spPr bwMode="auto">
          <a:xfrm>
            <a:off x="1098550" y="207963"/>
            <a:ext cx="8313738" cy="584775"/>
          </a:xfrm>
          <a:prstGeom prst="rect">
            <a:avLst/>
          </a:prstGeom>
          <a:noFill/>
          <a:ln>
            <a:noFill/>
          </a:ln>
        </p:spPr>
        <p:txBody>
          <a:bodyPr wrap="square">
            <a:spAutoFit/>
          </a:bodyPr>
          <a:lstStyle>
            <a:lvl1pPr>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spcBef>
                <a:spcPct val="0"/>
              </a:spcBef>
              <a:defRPr/>
            </a:pPr>
            <a:r>
              <a:rPr lang="en-GB" altLang="en-US" sz="3200" dirty="0">
                <a:latin typeface="+mn-lt"/>
              </a:rPr>
              <a:t>The issue of digital sequence information (DSI)</a:t>
            </a:r>
          </a:p>
        </p:txBody>
      </p:sp>
      <p:pic>
        <p:nvPicPr>
          <p:cNvPr id="46084" name="Picture 4">
            <a:extLst>
              <a:ext uri="{FF2B5EF4-FFF2-40B4-BE49-F238E27FC236}">
                <a16:creationId xmlns:a16="http://schemas.microsoft.com/office/drawing/2014/main" id="{18DE1E8E-E5D0-5AAC-A203-3E71D2859D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5594" y="1762791"/>
            <a:ext cx="410243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See the source image">
            <a:extLst>
              <a:ext uri="{FF2B5EF4-FFF2-40B4-BE49-F238E27FC236}">
                <a16:creationId xmlns:a16="http://schemas.microsoft.com/office/drawing/2014/main" id="{0895E7E2-5EF4-709E-0D7A-BEF88FCE04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1350" y="1330325"/>
            <a:ext cx="12255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2">
            <a:extLst>
              <a:ext uri="{FF2B5EF4-FFF2-40B4-BE49-F238E27FC236}">
                <a16:creationId xmlns:a16="http://schemas.microsoft.com/office/drawing/2014/main" id="{FC280B7A-240A-B3BA-647E-51B72F4358AB}"/>
              </a:ext>
            </a:extLst>
          </p:cNvPr>
          <p:cNvSpPr txBox="1">
            <a:spLocks noChangeArrowheads="1"/>
          </p:cNvSpPr>
          <p:nvPr/>
        </p:nvSpPr>
        <p:spPr bwMode="auto">
          <a:xfrm>
            <a:off x="8461375" y="939801"/>
            <a:ext cx="19700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1200">
                <a:solidFill>
                  <a:srgbClr val="444444"/>
                </a:solidFill>
                <a:latin typeface="Times" panose="02020603050405020304" pitchFamily="18" charset="0"/>
              </a:rPr>
              <a:t>Stevia is a natural sweetener and sugar substitute derived from the leaves of the plant species </a:t>
            </a:r>
            <a:r>
              <a:rPr lang="en-GB" altLang="en-US" sz="1200" i="1">
                <a:solidFill>
                  <a:srgbClr val="444444"/>
                </a:solidFill>
                <a:latin typeface="Times" panose="02020603050405020304" pitchFamily="18" charset="0"/>
              </a:rPr>
              <a:t>Stevia rebaudiana</a:t>
            </a:r>
            <a:r>
              <a:rPr lang="en-GB" altLang="en-US" sz="1200">
                <a:solidFill>
                  <a:srgbClr val="444444"/>
                </a:solidFill>
                <a:latin typeface="Times" panose="02020603050405020304" pitchFamily="18" charset="0"/>
              </a:rPr>
              <a:t>, native to Paraguay and Brazil and using traditional knowledge of the indigenous Guarani people (Paî Tavyterâ and Kaiowa). Digital Sequence information has allowed the development of a synthetic version and it is unclear how benefits from this commercial development will be shared fairly</a:t>
            </a:r>
          </a:p>
        </p:txBody>
      </p:sp>
      <p:sp>
        <p:nvSpPr>
          <p:cNvPr id="4" name="TextBox 3">
            <a:extLst>
              <a:ext uri="{FF2B5EF4-FFF2-40B4-BE49-F238E27FC236}">
                <a16:creationId xmlns:a16="http://schemas.microsoft.com/office/drawing/2014/main" id="{85E8BF74-0AFD-A000-32A2-9ACC48214E4F}"/>
              </a:ext>
            </a:extLst>
          </p:cNvPr>
          <p:cNvSpPr txBox="1"/>
          <p:nvPr/>
        </p:nvSpPr>
        <p:spPr>
          <a:xfrm>
            <a:off x="1968501" y="5595938"/>
            <a:ext cx="5210175"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defRPr/>
            </a:pPr>
            <a:endParaRPr lang="en-GB" dirty="0"/>
          </a:p>
        </p:txBody>
      </p:sp>
      <p:pic>
        <p:nvPicPr>
          <p:cNvPr id="46088" name="Picture 6" descr="See the source image">
            <a:extLst>
              <a:ext uri="{FF2B5EF4-FFF2-40B4-BE49-F238E27FC236}">
                <a16:creationId xmlns:a16="http://schemas.microsoft.com/office/drawing/2014/main" id="{9077D5CA-F46F-0344-2109-C038D85B10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5557" y="4222613"/>
            <a:ext cx="36163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2" descr="See the source image">
            <a:extLst>
              <a:ext uri="{FF2B5EF4-FFF2-40B4-BE49-F238E27FC236}">
                <a16:creationId xmlns:a16="http://schemas.microsoft.com/office/drawing/2014/main" id="{053B4BEF-A739-3DBB-B881-EDE7BD89761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95426" y="4104482"/>
            <a:ext cx="10731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Box 1">
            <a:extLst>
              <a:ext uri="{FF2B5EF4-FFF2-40B4-BE49-F238E27FC236}">
                <a16:creationId xmlns:a16="http://schemas.microsoft.com/office/drawing/2014/main" id="{15FABE38-E595-E77E-BCBC-8683A57DDAD3}"/>
              </a:ext>
            </a:extLst>
          </p:cNvPr>
          <p:cNvSpPr txBox="1">
            <a:spLocks noChangeArrowheads="1"/>
          </p:cNvSpPr>
          <p:nvPr/>
        </p:nvSpPr>
        <p:spPr bwMode="auto">
          <a:xfrm>
            <a:off x="2568576" y="3597832"/>
            <a:ext cx="4594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9738">
              <a:spcBef>
                <a:spcPct val="20000"/>
              </a:spcBef>
              <a:defRPr sz="2400">
                <a:solidFill>
                  <a:schemeClr val="tx1"/>
                </a:solidFill>
                <a:latin typeface="Frutiger 55 Roman"/>
              </a:defRPr>
            </a:lvl1pPr>
            <a:lvl2pPr marL="742950" indent="-285750" defTabSz="439738">
              <a:spcBef>
                <a:spcPct val="20000"/>
              </a:spcBef>
              <a:buSzPct val="120000"/>
              <a:buFont typeface="Times" panose="02020603050405020304" pitchFamily="18" charset="0"/>
              <a:buChar char="•"/>
              <a:defRPr sz="2400">
                <a:solidFill>
                  <a:schemeClr val="tx1"/>
                </a:solidFill>
                <a:latin typeface="Frutiger 55 Roman"/>
              </a:defRPr>
            </a:lvl2pPr>
            <a:lvl3pPr marL="1143000" indent="-228600" defTabSz="439738">
              <a:spcBef>
                <a:spcPct val="20000"/>
              </a:spcBef>
              <a:buSzPct val="120000"/>
              <a:buFont typeface="Times" panose="02020603050405020304" pitchFamily="18" charset="0"/>
              <a:buChar char="•"/>
              <a:defRPr sz="2400">
                <a:solidFill>
                  <a:schemeClr val="tx1"/>
                </a:solidFill>
                <a:latin typeface="Frutiger 55 Roman"/>
              </a:defRPr>
            </a:lvl3pPr>
            <a:lvl4pPr marL="1600200" indent="-228600" defTabSz="439738">
              <a:spcBef>
                <a:spcPct val="20000"/>
              </a:spcBef>
              <a:buSzPct val="120000"/>
              <a:buFont typeface="Times" panose="02020603050405020304" pitchFamily="18" charset="0"/>
              <a:buChar char="•"/>
              <a:defRPr sz="2400">
                <a:solidFill>
                  <a:schemeClr val="tx1"/>
                </a:solidFill>
                <a:latin typeface="Frutiger 55 Roman"/>
              </a:defRPr>
            </a:lvl4pPr>
            <a:lvl5pPr marL="2057400" indent="-228600" defTabSz="439738">
              <a:spcBef>
                <a:spcPct val="20000"/>
              </a:spcBef>
              <a:buSzPct val="120000"/>
              <a:buFont typeface="Times" panose="02020603050405020304" pitchFamily="18" charset="0"/>
              <a:buChar char="•"/>
              <a:defRPr sz="2400">
                <a:solidFill>
                  <a:schemeClr val="tx1"/>
                </a:solidFill>
                <a:latin typeface="Frutiger 55 Roman"/>
              </a:defRPr>
            </a:lvl5pPr>
            <a:lvl6pPr marL="2514600" indent="-228600" defTabSz="439738"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defTabSz="439738"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defTabSz="439738"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defTabSz="439738"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2000" dirty="0">
                <a:latin typeface="Calibri" panose="020F0502020204030204" pitchFamily="34" charset="0"/>
                <a:cs typeface="Calibri" panose="020F0502020204030204" pitchFamily="34" charset="0"/>
              </a:rPr>
              <a:t>Huge increase in the creation and use of DIGITAL SEQUENCE INFORMATION which now underpins most research and is VITAL to identification, tackling wildlife crime, developing new vaccines, improving crops, medicines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D8B65-0D02-A54A-382E-371706786832}"/>
              </a:ext>
            </a:extLst>
          </p:cNvPr>
          <p:cNvSpPr>
            <a:spLocks noGrp="1"/>
          </p:cNvSpPr>
          <p:nvPr>
            <p:ph type="body" sz="quarter" idx="13"/>
          </p:nvPr>
        </p:nvSpPr>
        <p:spPr>
          <a:xfrm>
            <a:off x="1364421" y="874643"/>
            <a:ext cx="9817100" cy="5665305"/>
          </a:xfrm>
        </p:spPr>
        <p:txBody>
          <a:bodyPr>
            <a:normAutofit/>
          </a:bodyPr>
          <a:lstStyle/>
          <a:p>
            <a:pPr>
              <a:defRPr/>
            </a:pPr>
            <a:r>
              <a:rPr lang="en-GB" sz="2000" dirty="0">
                <a:solidFill>
                  <a:schemeClr val="tx1"/>
                </a:solidFill>
              </a:rPr>
              <a:t>Currently situation is that:</a:t>
            </a:r>
          </a:p>
          <a:p>
            <a:pPr marL="342900" indent="-342900">
              <a:buFont typeface="Arial" panose="020B0604020202020204" pitchFamily="34" charset="0"/>
              <a:buChar char="•"/>
              <a:defRPr/>
            </a:pPr>
            <a:r>
              <a:rPr lang="en-GB" sz="2000" b="1" dirty="0">
                <a:solidFill>
                  <a:schemeClr val="tx1"/>
                </a:solidFill>
              </a:rPr>
              <a:t>Terms in agreements may set out benefit sharing from DSI generated from specific genetic resources accessed</a:t>
            </a:r>
          </a:p>
          <a:p>
            <a:pPr marL="342900" indent="-342900">
              <a:buFont typeface="Arial" panose="020B0604020202020204" pitchFamily="34" charset="0"/>
              <a:buChar char="•"/>
              <a:defRPr/>
            </a:pPr>
            <a:r>
              <a:rPr lang="en-GB" sz="2000" dirty="0">
                <a:solidFill>
                  <a:schemeClr val="tx1"/>
                </a:solidFill>
              </a:rPr>
              <a:t>in some cases, countries (Ethiopia) require Prior Informed Consent for access to DSI,</a:t>
            </a:r>
          </a:p>
          <a:p>
            <a:pPr marL="342900" indent="-342900">
              <a:buFont typeface="Arial" panose="020B0604020202020204" pitchFamily="34" charset="0"/>
              <a:buChar char="•"/>
              <a:defRPr/>
            </a:pPr>
            <a:r>
              <a:rPr lang="en-GB" sz="2000" dirty="0">
                <a:solidFill>
                  <a:schemeClr val="tx1"/>
                </a:solidFill>
              </a:rPr>
              <a:t>some (Panama) prohibit publication</a:t>
            </a:r>
          </a:p>
          <a:p>
            <a:pPr marL="342900" indent="-342900">
              <a:buFont typeface="Arial" panose="020B0604020202020204" pitchFamily="34" charset="0"/>
              <a:buChar char="•"/>
              <a:defRPr/>
            </a:pPr>
            <a:r>
              <a:rPr lang="en-GB" sz="2000" dirty="0">
                <a:solidFill>
                  <a:schemeClr val="tx1"/>
                </a:solidFill>
              </a:rPr>
              <a:t>some (Malawi and Colombia) require written agreements for use of any DSI.</a:t>
            </a:r>
          </a:p>
          <a:p>
            <a:pPr>
              <a:defRPr/>
            </a:pPr>
            <a:endParaRPr lang="en-GB" sz="2000" dirty="0">
              <a:solidFill>
                <a:schemeClr val="tx1"/>
              </a:solidFill>
            </a:endParaRPr>
          </a:p>
          <a:p>
            <a:pPr>
              <a:defRPr/>
            </a:pPr>
            <a:r>
              <a:rPr lang="en-GB" sz="2000" dirty="0">
                <a:solidFill>
                  <a:schemeClr val="tx1"/>
                </a:solidFill>
              </a:rPr>
              <a:t>These are onerous or impossible to implement or comply with.  </a:t>
            </a:r>
          </a:p>
          <a:p>
            <a:pPr>
              <a:defRPr/>
            </a:pPr>
            <a:endParaRPr lang="en-GB" sz="2000" dirty="0">
              <a:solidFill>
                <a:schemeClr val="tx1"/>
              </a:solidFill>
            </a:endParaRPr>
          </a:p>
          <a:p>
            <a:pPr>
              <a:defRPr/>
            </a:pPr>
            <a:r>
              <a:rPr lang="en-GB" sz="2000" dirty="0">
                <a:solidFill>
                  <a:schemeClr val="tx1"/>
                </a:solidFill>
              </a:rPr>
              <a:t>A multi-lateral system, such as a paid subscription or levy to use databases seems like the only possibility of a workable solution</a:t>
            </a:r>
          </a:p>
          <a:p>
            <a:pPr>
              <a:defRPr/>
            </a:pPr>
            <a:endParaRPr lang="en-GB" sz="2000" dirty="0">
              <a:solidFill>
                <a:schemeClr val="tx1"/>
              </a:solidFill>
            </a:endParaRPr>
          </a:p>
          <a:p>
            <a:pPr>
              <a:defRPr/>
            </a:pPr>
            <a:r>
              <a:rPr lang="en-GB" sz="2000" dirty="0">
                <a:solidFill>
                  <a:schemeClr val="tx1"/>
                </a:solidFill>
              </a:rPr>
              <a:t>Parties at COP 15 (Montreal) agreed a roadmap towards a solution for DSI</a:t>
            </a:r>
          </a:p>
          <a:p>
            <a:pPr>
              <a:defRPr/>
            </a:pPr>
            <a:r>
              <a:rPr lang="en-GB" sz="2000" dirty="0">
                <a:solidFill>
                  <a:schemeClr val="tx1"/>
                </a:solidFill>
              </a:rPr>
              <a:t> - two open meetings (November 2023 and May 2024) to set out the proposal, for adoption at COP16 (October 2024)</a:t>
            </a:r>
          </a:p>
        </p:txBody>
      </p:sp>
      <p:sp>
        <p:nvSpPr>
          <p:cNvPr id="47107" name="TextBox 3">
            <a:extLst>
              <a:ext uri="{FF2B5EF4-FFF2-40B4-BE49-F238E27FC236}">
                <a16:creationId xmlns:a16="http://schemas.microsoft.com/office/drawing/2014/main" id="{4C0FD2F6-2A4B-6C31-7A1E-FDBB201C9985}"/>
              </a:ext>
            </a:extLst>
          </p:cNvPr>
          <p:cNvSpPr txBox="1">
            <a:spLocks noChangeArrowheads="1"/>
          </p:cNvSpPr>
          <p:nvPr/>
        </p:nvSpPr>
        <p:spPr bwMode="auto">
          <a:xfrm>
            <a:off x="1833010" y="150675"/>
            <a:ext cx="9348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3600" dirty="0">
                <a:latin typeface="+mj-lt"/>
              </a:rPr>
              <a:t>Decisions on DSI from COP 15 and next steps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56605B4-A5B6-323C-0A9E-E6E148726BB6}"/>
              </a:ext>
            </a:extLst>
          </p:cNvPr>
          <p:cNvSpPr>
            <a:spLocks noGrp="1" noChangeArrowheads="1"/>
          </p:cNvSpPr>
          <p:nvPr>
            <p:ph type="title"/>
          </p:nvPr>
        </p:nvSpPr>
        <p:spPr>
          <a:xfrm>
            <a:off x="1697038" y="260350"/>
            <a:ext cx="8763000" cy="1416050"/>
          </a:xfrm>
        </p:spPr>
        <p:txBody>
          <a:bodyPr/>
          <a:lstStyle/>
          <a:p>
            <a:r>
              <a:rPr lang="en-GB" altLang="en-US" sz="4000">
                <a:latin typeface="Book Antiqua" panose="02040602050305030304" pitchFamily="18" charset="0"/>
              </a:rPr>
              <a:t>Working it out</a:t>
            </a:r>
          </a:p>
        </p:txBody>
      </p:sp>
      <p:pic>
        <p:nvPicPr>
          <p:cNvPr id="49155" name="Picture 18" descr="Man2">
            <a:extLst>
              <a:ext uri="{FF2B5EF4-FFF2-40B4-BE49-F238E27FC236}">
                <a16:creationId xmlns:a16="http://schemas.microsoft.com/office/drawing/2014/main" id="{4040E036-2C7A-8D3D-D943-69D4F7F7DE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2351" y="1916114"/>
            <a:ext cx="253206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22">
            <a:extLst>
              <a:ext uri="{FF2B5EF4-FFF2-40B4-BE49-F238E27FC236}">
                <a16:creationId xmlns:a16="http://schemas.microsoft.com/office/drawing/2014/main" id="{BA9A00C0-2687-9793-975D-9E41CE664AC5}"/>
              </a:ext>
            </a:extLst>
          </p:cNvPr>
          <p:cNvSpPr txBox="1">
            <a:spLocks noChangeArrowheads="1"/>
          </p:cNvSpPr>
          <p:nvPr/>
        </p:nvSpPr>
        <p:spPr bwMode="auto">
          <a:xfrm>
            <a:off x="6757988" y="6324600"/>
            <a:ext cx="635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eaLnBrk="1" hangingPunct="1">
              <a:spcBef>
                <a:spcPct val="0"/>
              </a:spcBef>
            </a:pPr>
            <a:r>
              <a:rPr lang="en-GB" altLang="en-US" sz="600">
                <a:solidFill>
                  <a:schemeClr val="folHlink"/>
                </a:solidFill>
                <a:latin typeface="Arial" panose="020B0604020202020204" pitchFamily="34" charset="0"/>
              </a:rPr>
              <a:t>© Kate Davis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3356-6BF0-C068-27FB-281C44F6DA57}"/>
              </a:ext>
            </a:extLst>
          </p:cNvPr>
          <p:cNvSpPr>
            <a:spLocks noGrp="1"/>
          </p:cNvSpPr>
          <p:nvPr>
            <p:ph type="title"/>
          </p:nvPr>
        </p:nvSpPr>
        <p:spPr/>
        <p:txBody>
          <a:bodyPr/>
          <a:lstStyle/>
          <a:p>
            <a:r>
              <a:rPr lang="en-GB" dirty="0"/>
              <a:t>Things  to Remember</a:t>
            </a:r>
          </a:p>
        </p:txBody>
      </p:sp>
      <p:sp>
        <p:nvSpPr>
          <p:cNvPr id="3" name="Content Placeholder 2">
            <a:extLst>
              <a:ext uri="{FF2B5EF4-FFF2-40B4-BE49-F238E27FC236}">
                <a16:creationId xmlns:a16="http://schemas.microsoft.com/office/drawing/2014/main" id="{5A917525-D50C-3814-B0BD-84196E6C72B6}"/>
              </a:ext>
            </a:extLst>
          </p:cNvPr>
          <p:cNvSpPr>
            <a:spLocks noGrp="1"/>
          </p:cNvSpPr>
          <p:nvPr>
            <p:ph sz="half" idx="1"/>
          </p:nvPr>
        </p:nvSpPr>
        <p:spPr>
          <a:xfrm>
            <a:off x="838199" y="1825625"/>
            <a:ext cx="9051235" cy="4351338"/>
          </a:xfrm>
        </p:spPr>
        <p:txBody>
          <a:bodyPr/>
          <a:lstStyle/>
          <a:p>
            <a:r>
              <a:rPr lang="en-GB" sz="4000" dirty="0"/>
              <a:t>PIC – Prior Informed Consent</a:t>
            </a:r>
          </a:p>
          <a:p>
            <a:r>
              <a:rPr lang="en-GB" sz="4000" dirty="0"/>
              <a:t>MAT – Mutually Agreed Terms</a:t>
            </a:r>
          </a:p>
          <a:p>
            <a:r>
              <a:rPr lang="en-GB" sz="4000" dirty="0"/>
              <a:t>Benefit Sharing</a:t>
            </a:r>
          </a:p>
          <a:p>
            <a:r>
              <a:rPr lang="en-GB" sz="4000" dirty="0"/>
              <a:t>Implementation is by National Law</a:t>
            </a:r>
          </a:p>
          <a:p>
            <a:r>
              <a:rPr lang="en-GB" sz="4000" dirty="0"/>
              <a:t>Its not just the Nagoya Protocol !</a:t>
            </a:r>
          </a:p>
          <a:p>
            <a:endParaRPr lang="en-GB" dirty="0"/>
          </a:p>
          <a:p>
            <a:endParaRPr lang="en-GB" dirty="0"/>
          </a:p>
        </p:txBody>
      </p:sp>
    </p:spTree>
    <p:extLst>
      <p:ext uri="{BB962C8B-B14F-4D97-AF65-F5344CB8AC3E}">
        <p14:creationId xmlns:p14="http://schemas.microsoft.com/office/powerpoint/2010/main" val="319688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DAA7E39-F5B7-4344-CE0B-FE33A3FC827C}"/>
              </a:ext>
            </a:extLst>
          </p:cNvPr>
          <p:cNvSpPr>
            <a:spLocks noGrp="1" noChangeArrowheads="1"/>
          </p:cNvSpPr>
          <p:nvPr>
            <p:ph type="title" idx="4294967295"/>
          </p:nvPr>
        </p:nvSpPr>
        <p:spPr>
          <a:xfrm>
            <a:off x="872229" y="5976"/>
            <a:ext cx="5834269" cy="1822447"/>
          </a:xfrm>
        </p:spPr>
        <p:txBody>
          <a:bodyPr>
            <a:normAutofit/>
          </a:bodyPr>
          <a:lstStyle/>
          <a:p>
            <a:r>
              <a:rPr lang="en-CA" altLang="en-US" dirty="0">
                <a:latin typeface="+mn-lt"/>
              </a:rPr>
              <a:t>The basic principle</a:t>
            </a:r>
          </a:p>
        </p:txBody>
      </p:sp>
      <p:sp>
        <p:nvSpPr>
          <p:cNvPr id="51203" name="TextBox 38">
            <a:extLst>
              <a:ext uri="{FF2B5EF4-FFF2-40B4-BE49-F238E27FC236}">
                <a16:creationId xmlns:a16="http://schemas.microsoft.com/office/drawing/2014/main" id="{4A2ADE5D-57B6-DE5B-524A-1DA413915906}"/>
              </a:ext>
            </a:extLst>
          </p:cNvPr>
          <p:cNvSpPr txBox="1">
            <a:spLocks noChangeArrowheads="1"/>
          </p:cNvSpPr>
          <p:nvPr/>
        </p:nvSpPr>
        <p:spPr bwMode="auto">
          <a:xfrm>
            <a:off x="1776414" y="2397126"/>
            <a:ext cx="17986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lgn="ctr" eaLnBrk="1" hangingPunct="1">
              <a:spcBef>
                <a:spcPct val="0"/>
              </a:spcBef>
            </a:pPr>
            <a:r>
              <a:rPr lang="en-CA" altLang="en-US" b="1" dirty="0">
                <a:latin typeface="Arial" panose="020B0604020202020204" pitchFamily="34" charset="0"/>
              </a:rPr>
              <a:t>Acquire</a:t>
            </a:r>
            <a:endParaRPr lang="en-CA" altLang="en-US" dirty="0">
              <a:latin typeface="Arial" panose="020B0604020202020204" pitchFamily="34" charset="0"/>
            </a:endParaRPr>
          </a:p>
          <a:p>
            <a:pPr algn="ctr" eaLnBrk="1" hangingPunct="1">
              <a:spcBef>
                <a:spcPct val="0"/>
              </a:spcBef>
            </a:pPr>
            <a:r>
              <a:rPr lang="en-CA" altLang="en-US" dirty="0">
                <a:latin typeface="Arial" panose="020B0604020202020204" pitchFamily="34" charset="0"/>
              </a:rPr>
              <a:t>material/</a:t>
            </a:r>
          </a:p>
          <a:p>
            <a:pPr algn="ctr" eaLnBrk="1" hangingPunct="1">
              <a:spcBef>
                <a:spcPct val="0"/>
              </a:spcBef>
            </a:pPr>
            <a:r>
              <a:rPr lang="en-CA" altLang="en-US" dirty="0">
                <a:latin typeface="Arial" panose="020B0604020202020204" pitchFamily="34" charset="0"/>
              </a:rPr>
              <a:t>information</a:t>
            </a:r>
          </a:p>
          <a:p>
            <a:pPr algn="ctr" eaLnBrk="1" hangingPunct="1">
              <a:spcBef>
                <a:spcPct val="0"/>
              </a:spcBef>
            </a:pPr>
            <a:r>
              <a:rPr lang="en-CA" altLang="en-US" dirty="0">
                <a:latin typeface="Arial" panose="020B0604020202020204" pitchFamily="34" charset="0"/>
              </a:rPr>
              <a:t>with </a:t>
            </a:r>
            <a:r>
              <a:rPr lang="en-CA" altLang="en-US" b="1" dirty="0">
                <a:solidFill>
                  <a:srgbClr val="FF0000"/>
                </a:solidFill>
                <a:latin typeface="Arial" panose="020B0604020202020204" pitchFamily="34" charset="0"/>
              </a:rPr>
              <a:t>PIC </a:t>
            </a:r>
          </a:p>
          <a:p>
            <a:pPr algn="ctr" eaLnBrk="1" hangingPunct="1">
              <a:spcBef>
                <a:spcPct val="0"/>
              </a:spcBef>
            </a:pPr>
            <a:r>
              <a:rPr lang="en-CA" altLang="en-US" dirty="0">
                <a:latin typeface="Arial" panose="020B0604020202020204" pitchFamily="34" charset="0"/>
              </a:rPr>
              <a:t>and </a:t>
            </a:r>
            <a:r>
              <a:rPr lang="en-CA" altLang="en-US" b="1" dirty="0">
                <a:solidFill>
                  <a:srgbClr val="FF0000"/>
                </a:solidFill>
                <a:latin typeface="Arial" panose="020B0604020202020204" pitchFamily="34" charset="0"/>
              </a:rPr>
              <a:t>MAT</a:t>
            </a:r>
            <a:r>
              <a:rPr lang="en-CA" altLang="en-US" dirty="0">
                <a:latin typeface="Arial" panose="020B0604020202020204" pitchFamily="34" charset="0"/>
              </a:rPr>
              <a:t>…</a:t>
            </a:r>
          </a:p>
          <a:p>
            <a:pPr algn="ctr" eaLnBrk="1" hangingPunct="1">
              <a:spcBef>
                <a:spcPct val="0"/>
              </a:spcBef>
            </a:pPr>
            <a:r>
              <a:rPr lang="en-CA" altLang="en-US" dirty="0">
                <a:latin typeface="Arial" panose="020B0604020202020204" pitchFamily="34" charset="0"/>
              </a:rPr>
              <a:t>document!</a:t>
            </a:r>
          </a:p>
        </p:txBody>
      </p:sp>
      <p:sp>
        <p:nvSpPr>
          <p:cNvPr id="51204" name="TextBox 39">
            <a:extLst>
              <a:ext uri="{FF2B5EF4-FFF2-40B4-BE49-F238E27FC236}">
                <a16:creationId xmlns:a16="http://schemas.microsoft.com/office/drawing/2014/main" id="{8C5A6FFD-7F7E-9869-844F-787EBD5061EB}"/>
              </a:ext>
            </a:extLst>
          </p:cNvPr>
          <p:cNvSpPr txBox="1">
            <a:spLocks noChangeArrowheads="1"/>
          </p:cNvSpPr>
          <p:nvPr/>
        </p:nvSpPr>
        <p:spPr bwMode="auto">
          <a:xfrm>
            <a:off x="8401051" y="2319339"/>
            <a:ext cx="18065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lgn="ctr" eaLnBrk="1" hangingPunct="1">
              <a:spcBef>
                <a:spcPct val="0"/>
              </a:spcBef>
            </a:pPr>
            <a:r>
              <a:rPr lang="en-CA" altLang="en-US" b="1">
                <a:latin typeface="Arial" panose="020B0604020202020204" pitchFamily="34" charset="0"/>
              </a:rPr>
              <a:t>Transfer</a:t>
            </a:r>
            <a:endParaRPr lang="en-CA" altLang="en-US">
              <a:latin typeface="Arial" panose="020B0604020202020204" pitchFamily="34" charset="0"/>
            </a:endParaRPr>
          </a:p>
          <a:p>
            <a:pPr algn="ctr" eaLnBrk="1" hangingPunct="1">
              <a:spcBef>
                <a:spcPct val="0"/>
              </a:spcBef>
            </a:pPr>
            <a:r>
              <a:rPr lang="en-CA" altLang="en-US">
                <a:latin typeface="Arial" panose="020B0604020202020204" pitchFamily="34" charset="0"/>
              </a:rPr>
              <a:t>In line </a:t>
            </a:r>
          </a:p>
          <a:p>
            <a:pPr algn="ctr" eaLnBrk="1" hangingPunct="1">
              <a:spcBef>
                <a:spcPct val="0"/>
              </a:spcBef>
            </a:pPr>
            <a:r>
              <a:rPr lang="en-CA" altLang="en-US">
                <a:latin typeface="Arial" panose="020B0604020202020204" pitchFamily="34" charset="0"/>
              </a:rPr>
              <a:t>with terms </a:t>
            </a:r>
          </a:p>
          <a:p>
            <a:pPr algn="ctr" eaLnBrk="1" hangingPunct="1">
              <a:spcBef>
                <a:spcPct val="0"/>
              </a:spcBef>
            </a:pPr>
            <a:r>
              <a:rPr lang="en-CA" altLang="en-US">
                <a:latin typeface="Arial" panose="020B0604020202020204" pitchFamily="34" charset="0"/>
              </a:rPr>
              <a:t>of acquisition…</a:t>
            </a:r>
          </a:p>
          <a:p>
            <a:pPr algn="ctr" eaLnBrk="1" hangingPunct="1">
              <a:spcBef>
                <a:spcPct val="0"/>
              </a:spcBef>
            </a:pPr>
            <a:r>
              <a:rPr lang="en-CA" altLang="en-US">
                <a:latin typeface="Arial" panose="020B0604020202020204" pitchFamily="34" charset="0"/>
              </a:rPr>
              <a:t>document!</a:t>
            </a:r>
          </a:p>
        </p:txBody>
      </p:sp>
      <p:sp>
        <p:nvSpPr>
          <p:cNvPr id="51205" name="TextBox 40">
            <a:extLst>
              <a:ext uri="{FF2B5EF4-FFF2-40B4-BE49-F238E27FC236}">
                <a16:creationId xmlns:a16="http://schemas.microsoft.com/office/drawing/2014/main" id="{68CF81DF-FFD9-B033-7250-93353391FEC2}"/>
              </a:ext>
            </a:extLst>
          </p:cNvPr>
          <p:cNvSpPr txBox="1">
            <a:spLocks noChangeArrowheads="1"/>
          </p:cNvSpPr>
          <p:nvPr/>
        </p:nvSpPr>
        <p:spPr bwMode="auto">
          <a:xfrm>
            <a:off x="4354513" y="5445125"/>
            <a:ext cx="341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eaLnBrk="1" hangingPunct="1">
              <a:spcBef>
                <a:spcPct val="0"/>
              </a:spcBef>
            </a:pPr>
            <a:r>
              <a:rPr lang="en-CA" altLang="en-US" sz="3600" b="1">
                <a:latin typeface="Arial" panose="020B0604020202020204" pitchFamily="34" charset="0"/>
              </a:rPr>
              <a:t>Share Benefits</a:t>
            </a:r>
          </a:p>
        </p:txBody>
      </p:sp>
      <p:grpSp>
        <p:nvGrpSpPr>
          <p:cNvPr id="51206" name="Group 1">
            <a:extLst>
              <a:ext uri="{FF2B5EF4-FFF2-40B4-BE49-F238E27FC236}">
                <a16:creationId xmlns:a16="http://schemas.microsoft.com/office/drawing/2014/main" id="{99BF218A-30C1-52E0-9474-F1F1607DCB70}"/>
              </a:ext>
            </a:extLst>
          </p:cNvPr>
          <p:cNvGrpSpPr>
            <a:grpSpLocks/>
          </p:cNvGrpSpPr>
          <p:nvPr/>
        </p:nvGrpSpPr>
        <p:grpSpPr bwMode="auto">
          <a:xfrm>
            <a:off x="3575051" y="1381539"/>
            <a:ext cx="4825999" cy="3916018"/>
            <a:chOff x="2266950" y="1328193"/>
            <a:chExt cx="4681538" cy="3478872"/>
          </a:xfrm>
        </p:grpSpPr>
        <p:sp>
          <p:nvSpPr>
            <p:cNvPr id="4" name="Oval 3">
              <a:extLst>
                <a:ext uri="{FF2B5EF4-FFF2-40B4-BE49-F238E27FC236}">
                  <a16:creationId xmlns:a16="http://schemas.microsoft.com/office/drawing/2014/main" id="{6453BA08-EAB0-F74D-8D7A-BB042AB0E1C5}"/>
                </a:ext>
              </a:extLst>
            </p:cNvPr>
            <p:cNvSpPr/>
            <p:nvPr/>
          </p:nvSpPr>
          <p:spPr>
            <a:xfrm>
              <a:off x="3276499" y="2060145"/>
              <a:ext cx="2880185" cy="2737280"/>
            </a:xfrm>
            <a:prstGeom prst="ellipse">
              <a:avLst/>
            </a:prstGeom>
            <a:noFill/>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208" name="TextBox 4">
              <a:extLst>
                <a:ext uri="{FF2B5EF4-FFF2-40B4-BE49-F238E27FC236}">
                  <a16:creationId xmlns:a16="http://schemas.microsoft.com/office/drawing/2014/main" id="{62D0396F-D4EB-8724-5DB9-BF1E07AB521B}"/>
                </a:ext>
              </a:extLst>
            </p:cNvPr>
            <p:cNvSpPr txBox="1">
              <a:spLocks noChangeArrowheads="1"/>
            </p:cNvSpPr>
            <p:nvPr/>
          </p:nvSpPr>
          <p:spPr bwMode="auto">
            <a:xfrm>
              <a:off x="3563938" y="1328193"/>
              <a:ext cx="2376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lgn="ctr" eaLnBrk="1" hangingPunct="1">
                <a:spcBef>
                  <a:spcPct val="0"/>
                </a:spcBef>
              </a:pPr>
              <a:r>
                <a:rPr lang="en-CA" altLang="en-US" sz="3200" dirty="0">
                  <a:latin typeface="Arial" panose="020B0604020202020204" pitchFamily="34" charset="0"/>
                </a:rPr>
                <a:t>Collection</a:t>
              </a:r>
            </a:p>
          </p:txBody>
        </p:sp>
        <p:sp>
          <p:nvSpPr>
            <p:cNvPr id="51209" name="TextBox 5">
              <a:extLst>
                <a:ext uri="{FF2B5EF4-FFF2-40B4-BE49-F238E27FC236}">
                  <a16:creationId xmlns:a16="http://schemas.microsoft.com/office/drawing/2014/main" id="{DBE12794-D80D-CD89-269E-28F3310594B7}"/>
                </a:ext>
              </a:extLst>
            </p:cNvPr>
            <p:cNvSpPr txBox="1">
              <a:spLocks noChangeArrowheads="1"/>
            </p:cNvSpPr>
            <p:nvPr/>
          </p:nvSpPr>
          <p:spPr bwMode="auto">
            <a:xfrm>
              <a:off x="3744501" y="2436813"/>
              <a:ext cx="2005837" cy="237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lgn="ctr" eaLnBrk="1" hangingPunct="1">
                <a:spcBef>
                  <a:spcPct val="0"/>
                </a:spcBef>
              </a:pPr>
              <a:r>
                <a:rPr lang="en-CA" altLang="en-US" b="1">
                  <a:latin typeface="Arial" panose="020B0604020202020204" pitchFamily="34" charset="0"/>
                </a:rPr>
                <a:t>Keep terms</a:t>
              </a:r>
            </a:p>
            <a:p>
              <a:pPr algn="ctr" eaLnBrk="1" hangingPunct="1">
                <a:spcBef>
                  <a:spcPct val="0"/>
                </a:spcBef>
              </a:pPr>
              <a:r>
                <a:rPr lang="en-CA" altLang="en-US" b="1">
                  <a:latin typeface="Arial" panose="020B0604020202020204" pitchFamily="34" charset="0"/>
                </a:rPr>
                <a:t>linked</a:t>
              </a:r>
            </a:p>
            <a:p>
              <a:pPr algn="ctr" eaLnBrk="1" hangingPunct="1">
                <a:spcBef>
                  <a:spcPct val="0"/>
                </a:spcBef>
              </a:pPr>
              <a:r>
                <a:rPr lang="en-CA" altLang="en-US" sz="1400" b="1">
                  <a:latin typeface="Arial" panose="020B0604020202020204" pitchFamily="34" charset="0"/>
                </a:rPr>
                <a:t>(labels, databases,</a:t>
              </a:r>
            </a:p>
            <a:p>
              <a:pPr algn="ctr" eaLnBrk="1" hangingPunct="1">
                <a:spcBef>
                  <a:spcPct val="0"/>
                </a:spcBef>
              </a:pPr>
              <a:r>
                <a:rPr lang="en-CA" altLang="en-US" sz="1400" b="1">
                  <a:latin typeface="Arial" panose="020B0604020202020204" pitchFamily="34" charset="0"/>
                </a:rPr>
                <a:t>trained staff)</a:t>
              </a:r>
            </a:p>
            <a:p>
              <a:pPr algn="ctr" eaLnBrk="1" hangingPunct="1">
                <a:spcBef>
                  <a:spcPct val="0"/>
                </a:spcBef>
              </a:pPr>
              <a:r>
                <a:rPr lang="en-CA" altLang="en-US" b="1">
                  <a:latin typeface="Arial" panose="020B0604020202020204" pitchFamily="34" charset="0"/>
                </a:rPr>
                <a:t> &amp; use</a:t>
              </a:r>
              <a:r>
                <a:rPr lang="en-CA" altLang="en-US">
                  <a:latin typeface="Arial" panose="020B0604020202020204" pitchFamily="34" charset="0"/>
                </a:rPr>
                <a:t> </a:t>
              </a:r>
            </a:p>
            <a:p>
              <a:pPr algn="ctr" eaLnBrk="1" hangingPunct="1">
                <a:spcBef>
                  <a:spcPct val="0"/>
                </a:spcBef>
              </a:pPr>
              <a:r>
                <a:rPr lang="en-CA" altLang="en-US" b="1">
                  <a:latin typeface="Arial" panose="020B0604020202020204" pitchFamily="34" charset="0"/>
                </a:rPr>
                <a:t>accordingly</a:t>
              </a:r>
            </a:p>
            <a:p>
              <a:pPr algn="ctr" eaLnBrk="1" hangingPunct="1">
                <a:spcBef>
                  <a:spcPct val="0"/>
                </a:spcBef>
              </a:pPr>
              <a:r>
                <a:rPr lang="en-CA" altLang="en-US">
                  <a:latin typeface="Arial" panose="020B0604020202020204" pitchFamily="34" charset="0"/>
                </a:rPr>
                <a:t>…document!</a:t>
              </a:r>
            </a:p>
          </p:txBody>
        </p:sp>
        <p:cxnSp>
          <p:nvCxnSpPr>
            <p:cNvPr id="10" name="Straight Arrow Connector 9">
              <a:extLst>
                <a:ext uri="{FF2B5EF4-FFF2-40B4-BE49-F238E27FC236}">
                  <a16:creationId xmlns:a16="http://schemas.microsoft.com/office/drawing/2014/main" id="{FD76B726-E007-4F1B-914D-A4DE07333F98}"/>
                </a:ext>
              </a:extLst>
            </p:cNvPr>
            <p:cNvCxnSpPr>
              <a:endCxn id="4" idx="1"/>
            </p:cNvCxnSpPr>
            <p:nvPr/>
          </p:nvCxnSpPr>
          <p:spPr>
            <a:xfrm>
              <a:off x="2700792" y="2280843"/>
              <a:ext cx="998003" cy="179415"/>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18C18EF-09CC-4DB0-1B51-0771D1492957}"/>
                </a:ext>
              </a:extLst>
            </p:cNvPr>
            <p:cNvCxnSpPr>
              <a:endCxn id="4" idx="2"/>
            </p:cNvCxnSpPr>
            <p:nvPr/>
          </p:nvCxnSpPr>
          <p:spPr>
            <a:xfrm>
              <a:off x="2266950" y="3428785"/>
              <a:ext cx="1009549" cy="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A64494-3AC9-3A99-48E1-64CEA40FE582}"/>
                </a:ext>
              </a:extLst>
            </p:cNvPr>
            <p:cNvCxnSpPr>
              <a:endCxn id="4" idx="3"/>
            </p:cNvCxnSpPr>
            <p:nvPr/>
          </p:nvCxnSpPr>
          <p:spPr>
            <a:xfrm flipV="1">
              <a:off x="2842657" y="4395725"/>
              <a:ext cx="854488" cy="40170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222C430-8007-2522-237E-EECD619DE878}"/>
                </a:ext>
              </a:extLst>
            </p:cNvPr>
            <p:cNvCxnSpPr>
              <a:stCxn id="4" idx="7"/>
            </p:cNvCxnSpPr>
            <p:nvPr/>
          </p:nvCxnSpPr>
          <p:spPr>
            <a:xfrm flipV="1">
              <a:off x="5734389" y="2280843"/>
              <a:ext cx="781906" cy="181003"/>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097C80-3ABA-7B18-1460-96306D5D3CC1}"/>
                </a:ext>
              </a:extLst>
            </p:cNvPr>
            <p:cNvCxnSpPr/>
            <p:nvPr/>
          </p:nvCxnSpPr>
          <p:spPr>
            <a:xfrm>
              <a:off x="6125342" y="3428785"/>
              <a:ext cx="823146" cy="0"/>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9C6D2F-CE5C-658E-157A-E70AA05F3772}"/>
                </a:ext>
              </a:extLst>
            </p:cNvPr>
            <p:cNvCxnSpPr/>
            <p:nvPr/>
          </p:nvCxnSpPr>
          <p:spPr>
            <a:xfrm>
              <a:off x="5721193" y="4427480"/>
              <a:ext cx="814898" cy="369945"/>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2" name="Curved Right Arrow 41">
              <a:extLst>
                <a:ext uri="{FF2B5EF4-FFF2-40B4-BE49-F238E27FC236}">
                  <a16:creationId xmlns:a16="http://schemas.microsoft.com/office/drawing/2014/main" id="{C0C646FA-87FE-6F38-D670-FD5A6C1F74B5}"/>
                </a:ext>
              </a:extLst>
            </p:cNvPr>
            <p:cNvSpPr/>
            <p:nvPr/>
          </p:nvSpPr>
          <p:spPr>
            <a:xfrm>
              <a:off x="3446407" y="3223966"/>
              <a:ext cx="252388" cy="5128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46" name="Curved Left Arrow 45">
              <a:extLst>
                <a:ext uri="{FF2B5EF4-FFF2-40B4-BE49-F238E27FC236}">
                  <a16:creationId xmlns:a16="http://schemas.microsoft.com/office/drawing/2014/main" id="{344C5896-1636-0AA2-5E8D-77D9511E3FC3}"/>
                </a:ext>
              </a:extLst>
            </p:cNvPr>
            <p:cNvSpPr/>
            <p:nvPr/>
          </p:nvSpPr>
          <p:spPr>
            <a:xfrm flipV="1">
              <a:off x="5694799" y="3223966"/>
              <a:ext cx="239190" cy="5017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9226FF4-7AD2-7068-B0F6-5044206EC3BF}"/>
              </a:ext>
            </a:extLst>
          </p:cNvPr>
          <p:cNvSpPr>
            <a:spLocks noGrp="1" noChangeArrowheads="1"/>
          </p:cNvSpPr>
          <p:nvPr>
            <p:ph type="title" idx="4294967295"/>
          </p:nvPr>
        </p:nvSpPr>
        <p:spPr>
          <a:xfrm>
            <a:off x="1681164" y="96839"/>
            <a:ext cx="5811837" cy="854075"/>
          </a:xfrm>
        </p:spPr>
        <p:txBody>
          <a:bodyPr/>
          <a:lstStyle/>
          <a:p>
            <a:pPr algn="l">
              <a:defRPr/>
            </a:pPr>
            <a:r>
              <a:rPr lang="en-GB" altLang="en-US" sz="2992" dirty="0">
                <a:latin typeface="Franklin Gothic Book" panose="020B0503020102020204" pitchFamily="34" charset="0"/>
              </a:rPr>
              <a:t>   </a:t>
            </a:r>
            <a:r>
              <a:rPr lang="en-GB" altLang="en-US" sz="2800" dirty="0">
                <a:latin typeface="Calibri" panose="020F0502020204030204" pitchFamily="34" charset="0"/>
                <a:cs typeface="Calibri" panose="020F0502020204030204" pitchFamily="34" charset="0"/>
              </a:rPr>
              <a:t>Acquisition of plant material </a:t>
            </a:r>
          </a:p>
        </p:txBody>
      </p:sp>
      <p:pic>
        <p:nvPicPr>
          <p:cNvPr id="55299" name="Picture 1">
            <a:extLst>
              <a:ext uri="{FF2B5EF4-FFF2-40B4-BE49-F238E27FC236}">
                <a16:creationId xmlns:a16="http://schemas.microsoft.com/office/drawing/2014/main" id="{35C0F237-51CA-5A7D-2D0E-D532F98853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8338" y="2214217"/>
            <a:ext cx="424815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A group of people in hard hats&#10;&#10;Description automatically generated with medium confidence">
            <a:extLst>
              <a:ext uri="{FF2B5EF4-FFF2-40B4-BE49-F238E27FC236}">
                <a16:creationId xmlns:a16="http://schemas.microsoft.com/office/drawing/2014/main" id="{3CF4878A-CE21-E919-73F1-1AB979F19D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0651" y="2900363"/>
            <a:ext cx="395922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2">
            <a:extLst>
              <a:ext uri="{FF2B5EF4-FFF2-40B4-BE49-F238E27FC236}">
                <a16:creationId xmlns:a16="http://schemas.microsoft.com/office/drawing/2014/main" id="{13156724-E1BD-662E-F04A-C486A929A21C}"/>
              </a:ext>
            </a:extLst>
          </p:cNvPr>
          <p:cNvSpPr txBox="1">
            <a:spLocks noChangeArrowheads="1"/>
          </p:cNvSpPr>
          <p:nvPr/>
        </p:nvSpPr>
        <p:spPr bwMode="auto">
          <a:xfrm>
            <a:off x="2041526" y="835026"/>
            <a:ext cx="8289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1325">
              <a:spcBef>
                <a:spcPct val="20000"/>
              </a:spcBef>
              <a:defRPr sz="2400">
                <a:solidFill>
                  <a:schemeClr val="tx1"/>
                </a:solidFill>
                <a:latin typeface="Frutiger 55 Roman"/>
              </a:defRPr>
            </a:lvl1pPr>
            <a:lvl2pPr marL="742950" indent="-285750" defTabSz="441325">
              <a:spcBef>
                <a:spcPct val="20000"/>
              </a:spcBef>
              <a:buSzPct val="120000"/>
              <a:buFont typeface="Times" panose="02020603050405020304" pitchFamily="18" charset="0"/>
              <a:buChar char="•"/>
              <a:defRPr sz="2400">
                <a:solidFill>
                  <a:schemeClr val="tx1"/>
                </a:solidFill>
                <a:latin typeface="Frutiger 55 Roman"/>
              </a:defRPr>
            </a:lvl2pPr>
            <a:lvl3pPr marL="1143000" indent="-228600" defTabSz="441325">
              <a:spcBef>
                <a:spcPct val="20000"/>
              </a:spcBef>
              <a:buSzPct val="120000"/>
              <a:buFont typeface="Times" panose="02020603050405020304" pitchFamily="18" charset="0"/>
              <a:buChar char="•"/>
              <a:defRPr sz="2400">
                <a:solidFill>
                  <a:schemeClr val="tx1"/>
                </a:solidFill>
                <a:latin typeface="Frutiger 55 Roman"/>
              </a:defRPr>
            </a:lvl3pPr>
            <a:lvl4pPr marL="1600200" indent="-228600" defTabSz="441325">
              <a:spcBef>
                <a:spcPct val="20000"/>
              </a:spcBef>
              <a:buSzPct val="120000"/>
              <a:buFont typeface="Times" panose="02020603050405020304" pitchFamily="18" charset="0"/>
              <a:buChar char="•"/>
              <a:defRPr sz="2400">
                <a:solidFill>
                  <a:schemeClr val="tx1"/>
                </a:solidFill>
                <a:latin typeface="Frutiger 55 Roman"/>
              </a:defRPr>
            </a:lvl4pPr>
            <a:lvl5pPr marL="2057400" indent="-228600" defTabSz="441325">
              <a:spcBef>
                <a:spcPct val="20000"/>
              </a:spcBef>
              <a:buSzPct val="120000"/>
              <a:buFont typeface="Times" panose="02020603050405020304" pitchFamily="18" charset="0"/>
              <a:buChar char="•"/>
              <a:defRPr sz="2400">
                <a:solidFill>
                  <a:schemeClr val="tx1"/>
                </a:solidFill>
                <a:latin typeface="Frutiger 55 Roman"/>
              </a:defRPr>
            </a:lvl5pPr>
            <a:lvl6pPr marL="2514600" indent="-228600" defTabSz="441325"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defTabSz="441325"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defTabSz="441325"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defTabSz="441325"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b="1" dirty="0">
                <a:latin typeface="Calibri" panose="020F0502020204030204" pitchFamily="34" charset="0"/>
                <a:cs typeface="Calibri" panose="020F0502020204030204" pitchFamily="34" charset="0"/>
              </a:rPr>
              <a:t>Acquisition</a:t>
            </a:r>
            <a:r>
              <a:rPr lang="en-GB" altLang="en-US" dirty="0">
                <a:latin typeface="Calibri" panose="020F0502020204030204" pitchFamily="34" charset="0"/>
                <a:cs typeface="Calibri" panose="020F0502020204030204" pitchFamily="34" charset="0"/>
              </a:rPr>
              <a:t>: All material brought into a collection  (fieldwork, exchange, donation), must be legally acquired according to national 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90DF-08EE-D462-15E5-B2C3F1EBE5C8}"/>
              </a:ext>
            </a:extLst>
          </p:cNvPr>
          <p:cNvSpPr>
            <a:spLocks noGrp="1"/>
          </p:cNvSpPr>
          <p:nvPr>
            <p:ph type="title"/>
          </p:nvPr>
        </p:nvSpPr>
        <p:spPr/>
        <p:txBody>
          <a:bodyPr/>
          <a:lstStyle/>
          <a:p>
            <a:r>
              <a:rPr lang="en-GB" b="1" dirty="0"/>
              <a:t>Overview</a:t>
            </a:r>
          </a:p>
        </p:txBody>
      </p:sp>
      <p:sp>
        <p:nvSpPr>
          <p:cNvPr id="3" name="Content Placeholder 2">
            <a:extLst>
              <a:ext uri="{FF2B5EF4-FFF2-40B4-BE49-F238E27FC236}">
                <a16:creationId xmlns:a16="http://schemas.microsoft.com/office/drawing/2014/main" id="{840849B6-A354-D488-8F60-46BC6270A722}"/>
              </a:ext>
            </a:extLst>
          </p:cNvPr>
          <p:cNvSpPr>
            <a:spLocks noGrp="1"/>
          </p:cNvSpPr>
          <p:nvPr>
            <p:ph idx="1"/>
          </p:nvPr>
        </p:nvSpPr>
        <p:spPr>
          <a:xfrm>
            <a:off x="812800" y="1690688"/>
            <a:ext cx="10515600" cy="4351338"/>
          </a:xfrm>
        </p:spPr>
        <p:txBody>
          <a:bodyPr>
            <a:normAutofit fontScale="92500" lnSpcReduction="20000"/>
          </a:bodyPr>
          <a:lstStyle/>
          <a:p>
            <a:pPr marL="514350" indent="-514350">
              <a:buFont typeface="+mj-lt"/>
              <a:buAutoNum type="arabicPeriod"/>
            </a:pPr>
            <a:r>
              <a:rPr lang="en-GB" dirty="0"/>
              <a:t>Convention on Biological Diversity (CBD)- Access to Genetic Resources  and  Benefit Sharing (ABS)</a:t>
            </a:r>
          </a:p>
          <a:p>
            <a:pPr marL="514350" indent="-514350">
              <a:buFont typeface="+mj-lt"/>
              <a:buAutoNum type="arabicPeriod"/>
            </a:pPr>
            <a:endParaRPr lang="en-GB" dirty="0"/>
          </a:p>
          <a:p>
            <a:pPr marL="514350" indent="-514350">
              <a:buFont typeface="+mj-lt"/>
              <a:buAutoNum type="arabicPeriod"/>
            </a:pPr>
            <a:r>
              <a:rPr lang="en-GB" dirty="0"/>
              <a:t>CITES - Convention on International Trade in Endangered Species</a:t>
            </a:r>
          </a:p>
          <a:p>
            <a:pPr marL="514350" indent="-514350">
              <a:buFont typeface="+mj-lt"/>
              <a:buAutoNum type="arabicPeriod"/>
            </a:pPr>
            <a:endParaRPr lang="en-GB" dirty="0"/>
          </a:p>
          <a:p>
            <a:pPr marL="514350" indent="-514350">
              <a:buFont typeface="+mj-lt"/>
              <a:buAutoNum type="arabicPeriod"/>
            </a:pPr>
            <a:r>
              <a:rPr lang="en-GB" dirty="0"/>
              <a:t>Plant Health</a:t>
            </a:r>
          </a:p>
          <a:p>
            <a:pPr marL="514350" indent="-514350">
              <a:buFont typeface="+mj-lt"/>
              <a:buAutoNum type="arabicPeriod"/>
            </a:pPr>
            <a:endParaRPr lang="en-GB" dirty="0"/>
          </a:p>
          <a:p>
            <a:pPr marL="0" indent="0">
              <a:buNone/>
            </a:pPr>
            <a:r>
              <a:rPr lang="en-GB" dirty="0"/>
              <a:t>The focus is on legislation relevant to  moving collections in and out of  plant collections in the UK</a:t>
            </a:r>
          </a:p>
          <a:p>
            <a:pPr marL="0" indent="0">
              <a:buNone/>
            </a:pPr>
            <a:r>
              <a:rPr lang="en-GB" i="1" dirty="0"/>
              <a:t>Please note Legislation  can change over time.  See web page links for  Government updates. </a:t>
            </a:r>
          </a:p>
        </p:txBody>
      </p:sp>
    </p:spTree>
    <p:extLst>
      <p:ext uri="{BB962C8B-B14F-4D97-AF65-F5344CB8AC3E}">
        <p14:creationId xmlns:p14="http://schemas.microsoft.com/office/powerpoint/2010/main" val="264960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erbarium">
            <a:extLst>
              <a:ext uri="{FF2B5EF4-FFF2-40B4-BE49-F238E27FC236}">
                <a16:creationId xmlns:a16="http://schemas.microsoft.com/office/drawing/2014/main" id="{B99B1FAC-E140-3326-193A-630BD9831AEA}"/>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a:ext>
            </a:extLst>
          </a:blip>
          <a:srcRect/>
          <a:stretch>
            <a:fillRect/>
          </a:stretch>
        </p:blipFill>
        <p:spPr>
          <a:xfrm>
            <a:off x="1957388" y="1374775"/>
            <a:ext cx="3181350" cy="3359150"/>
          </a:xfrm>
        </p:spPr>
      </p:pic>
      <p:sp>
        <p:nvSpPr>
          <p:cNvPr id="56323" name="Rectangle 2">
            <a:extLst>
              <a:ext uri="{FF2B5EF4-FFF2-40B4-BE49-F238E27FC236}">
                <a16:creationId xmlns:a16="http://schemas.microsoft.com/office/drawing/2014/main" id="{147DD234-AB4E-70ED-A9B5-BFD655034C22}"/>
              </a:ext>
            </a:extLst>
          </p:cNvPr>
          <p:cNvSpPr>
            <a:spLocks noGrp="1" noChangeArrowheads="1"/>
          </p:cNvSpPr>
          <p:nvPr>
            <p:ph type="title" idx="4294967295"/>
          </p:nvPr>
        </p:nvSpPr>
        <p:spPr>
          <a:xfrm>
            <a:off x="1774826" y="260350"/>
            <a:ext cx="7561263" cy="655638"/>
          </a:xfrm>
        </p:spPr>
        <p:txBody>
          <a:bodyPr>
            <a:normAutofit fontScale="90000"/>
          </a:bodyPr>
          <a:lstStyle/>
          <a:p>
            <a:pPr algn="l"/>
            <a:r>
              <a:rPr lang="en-GB" altLang="en-US" b="0">
                <a:solidFill>
                  <a:schemeClr val="tx1"/>
                </a:solidFill>
                <a:latin typeface="Calibri" panose="020F0502020204030204" pitchFamily="34" charset="0"/>
                <a:cs typeface="Calibri" panose="020F0502020204030204" pitchFamily="34" charset="0"/>
              </a:rPr>
              <a:t>Supply of material</a:t>
            </a:r>
            <a:endParaRPr lang="en-GB" altLang="en-US"/>
          </a:p>
        </p:txBody>
      </p:sp>
      <p:sp>
        <p:nvSpPr>
          <p:cNvPr id="18435" name="Rectangle 3">
            <a:extLst>
              <a:ext uri="{FF2B5EF4-FFF2-40B4-BE49-F238E27FC236}">
                <a16:creationId xmlns:a16="http://schemas.microsoft.com/office/drawing/2014/main" id="{906F2BAE-F1B8-2B75-372C-4E4A066E29E1}"/>
              </a:ext>
            </a:extLst>
          </p:cNvPr>
          <p:cNvSpPr>
            <a:spLocks noChangeArrowheads="1"/>
          </p:cNvSpPr>
          <p:nvPr/>
        </p:nvSpPr>
        <p:spPr bwMode="auto">
          <a:xfrm>
            <a:off x="5418139" y="1260476"/>
            <a:ext cx="4816475" cy="573407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defRPr/>
            </a:pPr>
            <a:r>
              <a:rPr lang="en-GB" altLang="en-US" sz="2792" dirty="0">
                <a:latin typeface="Calibri" panose="020F0502020204030204" pitchFamily="34" charset="0"/>
                <a:cs typeface="Calibri" panose="020F0502020204030204" pitchFamily="34" charset="0"/>
              </a:rPr>
              <a:t>Material is only supplied on terms and conditions consistent with terms of acquisition –departmental Material Supply Agreements which state:</a:t>
            </a:r>
          </a:p>
          <a:p>
            <a:pPr eaLnBrk="1" hangingPunct="1">
              <a:spcBef>
                <a:spcPct val="20000"/>
              </a:spcBef>
              <a:defRPr/>
            </a:pPr>
            <a:endParaRPr lang="en-GB" altLang="en-US" sz="2792" dirty="0">
              <a:latin typeface="Calibri" panose="020F0502020204030204" pitchFamily="34" charset="0"/>
              <a:cs typeface="Calibri" panose="020F0502020204030204" pitchFamily="34" charset="0"/>
            </a:endParaRPr>
          </a:p>
          <a:p>
            <a:pPr marL="285750" lvl="1">
              <a:buFont typeface="Arial" panose="020B0604020202020204" pitchFamily="34" charset="0"/>
              <a:buChar char="•"/>
              <a:defRPr/>
            </a:pPr>
            <a:r>
              <a:rPr lang="en-GB" altLang="en-US" sz="2000" dirty="0">
                <a:latin typeface="Calibri" panose="020F0502020204030204" pitchFamily="34" charset="0"/>
              </a:rPr>
              <a:t>Non-commercial use only, or with clear instructions for change of intent</a:t>
            </a:r>
          </a:p>
          <a:p>
            <a:pPr marL="285750" lvl="1">
              <a:buFont typeface="Arial" panose="020B0604020202020204" pitchFamily="34" charset="0"/>
              <a:buChar char="•"/>
              <a:defRPr/>
            </a:pPr>
            <a:r>
              <a:rPr lang="en-GB" altLang="en-US" sz="2000" dirty="0">
                <a:latin typeface="Calibri" panose="020F0502020204030204" pitchFamily="34" charset="0"/>
              </a:rPr>
              <a:t>Benefit-sharing</a:t>
            </a:r>
          </a:p>
          <a:p>
            <a:pPr marL="285750" lvl="1">
              <a:buFont typeface="Arial" panose="020B0604020202020204" pitchFamily="34" charset="0"/>
              <a:buChar char="•"/>
              <a:defRPr/>
            </a:pPr>
            <a:r>
              <a:rPr lang="en-GB" altLang="en-US" sz="2000" dirty="0">
                <a:latin typeface="Calibri" panose="020F0502020204030204" pitchFamily="34" charset="0"/>
              </a:rPr>
              <a:t>clarities terms for use by recipients (transfer to others, non-commercialisation, benefit-sharing)</a:t>
            </a:r>
          </a:p>
          <a:p>
            <a:pPr marL="285750" lvl="1">
              <a:buFont typeface="Arial" panose="020B0604020202020204" pitchFamily="34" charset="0"/>
              <a:buChar char="•"/>
              <a:defRPr/>
            </a:pPr>
            <a:r>
              <a:rPr lang="en-GB" altLang="en-US" sz="2000" dirty="0">
                <a:latin typeface="Calibri" panose="020F0502020204030204" pitchFamily="34" charset="0"/>
              </a:rPr>
              <a:t>any stricter terms, as agreed with the original provider</a:t>
            </a:r>
          </a:p>
          <a:p>
            <a:pPr eaLnBrk="1" hangingPunct="1">
              <a:spcBef>
                <a:spcPct val="20000"/>
              </a:spcBef>
              <a:defRPr/>
            </a:pPr>
            <a:endParaRPr lang="en-GB" altLang="en-US" sz="2792" dirty="0">
              <a:latin typeface="Calibri" panose="020F0502020204030204" pitchFamily="34" charset="0"/>
              <a:cs typeface="Calibri" panose="020F0502020204030204" pitchFamily="34" charset="0"/>
            </a:endParaRPr>
          </a:p>
        </p:txBody>
      </p:sp>
      <p:sp>
        <p:nvSpPr>
          <p:cNvPr id="18437" name="Text Box 5">
            <a:extLst>
              <a:ext uri="{FF2B5EF4-FFF2-40B4-BE49-F238E27FC236}">
                <a16:creationId xmlns:a16="http://schemas.microsoft.com/office/drawing/2014/main" id="{50B1F7A3-FFA3-0F39-FC64-BAC52C2D0C33}"/>
              </a:ext>
            </a:extLst>
          </p:cNvPr>
          <p:cNvSpPr txBox="1">
            <a:spLocks noChangeArrowheads="1"/>
          </p:cNvSpPr>
          <p:nvPr/>
        </p:nvSpPr>
        <p:spPr bwMode="auto">
          <a:xfrm>
            <a:off x="1957388" y="5078413"/>
            <a:ext cx="3059112" cy="61436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GB" altLang="en-US" sz="1695" dirty="0">
                <a:solidFill>
                  <a:srgbClr val="002060"/>
                </a:solidFill>
                <a:latin typeface="Calibri" panose="020F0502020204030204" pitchFamily="34" charset="0"/>
                <a:cs typeface="Calibri" panose="020F0502020204030204" pitchFamily="34" charset="0"/>
              </a:rPr>
              <a:t>Kew’s Herbarium, 30,000 specimens exchanged per year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3A37D4A-12FB-4887-542D-1BC8AD25441A}"/>
              </a:ext>
            </a:extLst>
          </p:cNvPr>
          <p:cNvSpPr>
            <a:spLocks noChangeArrowheads="1"/>
          </p:cNvSpPr>
          <p:nvPr/>
        </p:nvSpPr>
        <p:spPr bwMode="auto">
          <a:xfrm>
            <a:off x="1789114" y="1577976"/>
            <a:ext cx="4308475" cy="4695825"/>
          </a:xfrm>
          <a:prstGeom prst="rect">
            <a:avLst/>
          </a:prstGeom>
          <a:noFill/>
          <a:ln w="9525">
            <a:noFill/>
            <a:miter lim="800000"/>
            <a:headEnd/>
            <a:tailEnd/>
          </a:ln>
        </p:spPr>
        <p:txBody>
          <a:bodyPr anchor="ctr">
            <a:spAutoFit/>
          </a:bodyPr>
          <a:lstStyle/>
          <a:p>
            <a:pPr>
              <a:lnSpc>
                <a:spcPct val="90000"/>
              </a:lnSpc>
              <a:defRPr/>
            </a:pPr>
            <a:r>
              <a:rPr lang="en-GB" sz="2393" dirty="0"/>
              <a:t>Procedures need to ensure that genetic material is used only on the terms and conditions under which it was acquired.  </a:t>
            </a:r>
          </a:p>
          <a:p>
            <a:pPr>
              <a:lnSpc>
                <a:spcPct val="90000"/>
              </a:lnSpc>
              <a:defRPr/>
            </a:pPr>
            <a:endParaRPr lang="en-GB" sz="2393" dirty="0"/>
          </a:p>
          <a:p>
            <a:pPr>
              <a:lnSpc>
                <a:spcPct val="90000"/>
              </a:lnSpc>
              <a:defRPr/>
            </a:pPr>
            <a:r>
              <a:rPr lang="en-GB" sz="2393" dirty="0"/>
              <a:t>Terms and conditions of use are recorded and kept linked with material through:</a:t>
            </a:r>
          </a:p>
          <a:p>
            <a:pPr>
              <a:lnSpc>
                <a:spcPct val="90000"/>
              </a:lnSpc>
              <a:defRPr/>
            </a:pPr>
            <a:endParaRPr lang="en-GB" sz="2393" dirty="0"/>
          </a:p>
          <a:p>
            <a:pPr lvl="1">
              <a:lnSpc>
                <a:spcPct val="90000"/>
              </a:lnSpc>
              <a:buFont typeface="Arial" pitchFamily="34" charset="0"/>
              <a:buChar char="•"/>
              <a:defRPr/>
            </a:pPr>
            <a:r>
              <a:rPr lang="en-GB" sz="2393" dirty="0"/>
              <a:t>  database fields</a:t>
            </a:r>
          </a:p>
          <a:p>
            <a:pPr lvl="1">
              <a:lnSpc>
                <a:spcPct val="90000"/>
              </a:lnSpc>
              <a:buFont typeface="Arial" pitchFamily="34" charset="0"/>
              <a:buChar char="•"/>
              <a:defRPr/>
            </a:pPr>
            <a:r>
              <a:rPr lang="en-GB" sz="2393" dirty="0"/>
              <a:t>  specimen labels </a:t>
            </a:r>
          </a:p>
          <a:p>
            <a:pPr lvl="1">
              <a:lnSpc>
                <a:spcPct val="90000"/>
              </a:lnSpc>
              <a:buFont typeface="Arial" pitchFamily="34" charset="0"/>
              <a:buChar char="•"/>
              <a:defRPr/>
            </a:pPr>
            <a:r>
              <a:rPr lang="en-GB" sz="2393" dirty="0"/>
              <a:t>  log books</a:t>
            </a:r>
          </a:p>
          <a:p>
            <a:pPr>
              <a:spcBef>
                <a:spcPct val="20000"/>
              </a:spcBef>
              <a:defRPr/>
            </a:pPr>
            <a:endParaRPr lang="en-GB" sz="1695" dirty="0">
              <a:solidFill>
                <a:srgbClr val="FFFF00"/>
              </a:solidFill>
              <a:latin typeface="Arial" charset="0"/>
            </a:endParaRPr>
          </a:p>
          <a:p>
            <a:pPr>
              <a:spcBef>
                <a:spcPct val="20000"/>
              </a:spcBef>
              <a:defRPr/>
            </a:pPr>
            <a:endParaRPr lang="en-GB" sz="1695" dirty="0">
              <a:solidFill>
                <a:srgbClr val="000000"/>
              </a:solidFill>
              <a:latin typeface="Arial" charset="0"/>
              <a:cs typeface="Arial" charset="0"/>
            </a:endParaRPr>
          </a:p>
        </p:txBody>
      </p:sp>
      <p:sp>
        <p:nvSpPr>
          <p:cNvPr id="16387" name="Text Box 3">
            <a:extLst>
              <a:ext uri="{FF2B5EF4-FFF2-40B4-BE49-F238E27FC236}">
                <a16:creationId xmlns:a16="http://schemas.microsoft.com/office/drawing/2014/main" id="{88D67BD2-8573-9835-9102-3A4D95C9634B}"/>
              </a:ext>
            </a:extLst>
          </p:cNvPr>
          <p:cNvSpPr txBox="1">
            <a:spLocks noChangeArrowheads="1"/>
          </p:cNvSpPr>
          <p:nvPr/>
        </p:nvSpPr>
        <p:spPr bwMode="auto">
          <a:xfrm>
            <a:off x="1855789" y="195263"/>
            <a:ext cx="8116887" cy="63976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GB" altLang="en-US" sz="3590" dirty="0">
                <a:latin typeface="Calibri" panose="020F0502020204030204" pitchFamily="34" charset="0"/>
                <a:cs typeface="Calibri" panose="020F0502020204030204" pitchFamily="34" charset="0"/>
              </a:rPr>
              <a:t>Use of Material </a:t>
            </a:r>
          </a:p>
        </p:txBody>
      </p:sp>
      <p:pic>
        <p:nvPicPr>
          <p:cNvPr id="57348" name="Picture 4" descr="jodrellinterior">
            <a:extLst>
              <a:ext uri="{FF2B5EF4-FFF2-40B4-BE49-F238E27FC236}">
                <a16:creationId xmlns:a16="http://schemas.microsoft.com/office/drawing/2014/main" id="{24670591-508D-AA8E-A4DC-EE9BC80F888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a:ext>
            </a:extLst>
          </a:blip>
          <a:srcRect/>
          <a:stretch>
            <a:fillRect/>
          </a:stretch>
        </p:blipFill>
        <p:spPr>
          <a:xfrm>
            <a:off x="6324600" y="1268414"/>
            <a:ext cx="4387850" cy="46307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onvention">
            <a:extLst>
              <a:ext uri="{FF2B5EF4-FFF2-40B4-BE49-F238E27FC236}">
                <a16:creationId xmlns:a16="http://schemas.microsoft.com/office/drawing/2014/main" id="{778270EA-89B4-AC1A-B790-6A2313666D53}"/>
              </a:ext>
            </a:extLst>
          </p:cNvPr>
          <p:cNvPicPr>
            <a:picLocks noGrp="1" noChangeAspect="1" noChangeArrowheads="1"/>
          </p:cNvPicPr>
          <p:nvPr>
            <p:ph type="pic" sz="quarter" idx="12"/>
          </p:nvPr>
        </p:nvPicPr>
        <p:blipFill rotWithShape="1">
          <a:blip r:embed="rId3" cstate="screen">
            <a:extLst>
              <a:ext uri="{28A0092B-C50C-407E-A947-70E740481C1C}">
                <a14:useLocalDpi xmlns:a14="http://schemas.microsoft.com/office/drawing/2010/main"/>
              </a:ext>
            </a:extLst>
          </a:blip>
          <a:srcRect l="5042" t="3555" r="5042" b="5874"/>
          <a:stretch/>
        </p:blipFill>
        <p:spPr>
          <a:xfrm>
            <a:off x="7175500" y="1838739"/>
            <a:ext cx="3302000" cy="3528391"/>
          </a:xfrm>
        </p:spPr>
      </p:pic>
      <p:sp>
        <p:nvSpPr>
          <p:cNvPr id="20485" name="TextBox 2">
            <a:extLst>
              <a:ext uri="{FF2B5EF4-FFF2-40B4-BE49-F238E27FC236}">
                <a16:creationId xmlns:a16="http://schemas.microsoft.com/office/drawing/2014/main" id="{DE16EE30-E9D7-ED84-B392-9B2177C0993C}"/>
              </a:ext>
            </a:extLst>
          </p:cNvPr>
          <p:cNvSpPr txBox="1">
            <a:spLocks noChangeArrowheads="1"/>
          </p:cNvSpPr>
          <p:nvPr/>
        </p:nvSpPr>
        <p:spPr bwMode="auto">
          <a:xfrm>
            <a:off x="1881188" y="1412875"/>
            <a:ext cx="5091112" cy="521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28600">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lnSpc>
                <a:spcPct val="90000"/>
              </a:lnSpc>
              <a:spcBef>
                <a:spcPct val="0"/>
              </a:spcBef>
              <a:spcAft>
                <a:spcPts val="800"/>
              </a:spcAft>
              <a:buFontTx/>
              <a:buChar char="•"/>
            </a:pPr>
            <a:r>
              <a:rPr lang="en-US" altLang="en-US" sz="2000" dirty="0">
                <a:latin typeface="B Franklin Gothic Demi"/>
              </a:rPr>
              <a:t>The 1992 Rio Earth Summit agreed three new international Conventions - Biodiversity, Climate Change and Desertification – as the framework for global action to protect the environment  </a:t>
            </a:r>
          </a:p>
          <a:p>
            <a:pPr>
              <a:lnSpc>
                <a:spcPct val="90000"/>
              </a:lnSpc>
              <a:spcBef>
                <a:spcPct val="0"/>
              </a:spcBef>
              <a:spcAft>
                <a:spcPts val="800"/>
              </a:spcAft>
              <a:buFontTx/>
              <a:buChar char="•"/>
            </a:pPr>
            <a:endParaRPr lang="en-US" altLang="en-US" sz="2000" dirty="0">
              <a:latin typeface="B Franklin Gothic Demi"/>
            </a:endParaRPr>
          </a:p>
          <a:p>
            <a:pPr>
              <a:lnSpc>
                <a:spcPct val="90000"/>
              </a:lnSpc>
              <a:spcBef>
                <a:spcPct val="0"/>
              </a:spcBef>
              <a:spcAft>
                <a:spcPts val="800"/>
              </a:spcAft>
              <a:buFontTx/>
              <a:buChar char="•"/>
            </a:pPr>
            <a:r>
              <a:rPr lang="en-US" altLang="en-US" sz="2000" dirty="0">
                <a:latin typeface="B Franklin Gothic Demi"/>
              </a:rPr>
              <a:t>The Convention on Biological Diversity, or CBD for short, has </a:t>
            </a:r>
            <a:r>
              <a:rPr lang="en-US" altLang="en-US" sz="2000" b="1" dirty="0">
                <a:latin typeface="B Franklin Gothic Demi"/>
              </a:rPr>
              <a:t>three objectives – to conserve biodiversity, use biodiversity sustainably, and share the benefits of biodiversity equitably</a:t>
            </a:r>
            <a:r>
              <a:rPr lang="en-US" altLang="en-US" sz="2000" dirty="0">
                <a:latin typeface="B Franklin Gothic Demi"/>
              </a:rPr>
              <a:t>.</a:t>
            </a:r>
          </a:p>
          <a:p>
            <a:pPr marL="57150" indent="0">
              <a:lnSpc>
                <a:spcPct val="90000"/>
              </a:lnSpc>
              <a:spcBef>
                <a:spcPct val="0"/>
              </a:spcBef>
              <a:spcAft>
                <a:spcPts val="800"/>
              </a:spcAft>
            </a:pPr>
            <a:endParaRPr lang="en-US" altLang="en-US" sz="2000" dirty="0">
              <a:latin typeface="B Franklin Gothic Demi"/>
            </a:endParaRPr>
          </a:p>
          <a:p>
            <a:pPr>
              <a:lnSpc>
                <a:spcPct val="90000"/>
              </a:lnSpc>
              <a:spcBef>
                <a:spcPct val="0"/>
              </a:spcBef>
              <a:spcAft>
                <a:spcPts val="800"/>
              </a:spcAft>
              <a:buFontTx/>
              <a:buChar char="•"/>
            </a:pPr>
            <a:r>
              <a:rPr lang="en-US" altLang="en-US" sz="2000" dirty="0">
                <a:latin typeface="B Franklin Gothic Demi"/>
              </a:rPr>
              <a:t>Parties to the Convention meet every two years. COP15, the fifteenth meeting, took place December 2022 in Montreal and agreed the Kunming-Montreal Global Biodiversity Framework. </a:t>
            </a:r>
            <a:endParaRPr lang="en-GB" altLang="en-US" sz="2000" dirty="0">
              <a:latin typeface="B Franklin Gothic Demi"/>
            </a:endParaRPr>
          </a:p>
        </p:txBody>
      </p:sp>
      <p:sp>
        <p:nvSpPr>
          <p:cNvPr id="3" name="Text Placeholder 2">
            <a:extLst>
              <a:ext uri="{FF2B5EF4-FFF2-40B4-BE49-F238E27FC236}">
                <a16:creationId xmlns:a16="http://schemas.microsoft.com/office/drawing/2014/main" id="{E1AE7D29-362E-DD2A-7E1E-E4E920409617}"/>
              </a:ext>
            </a:extLst>
          </p:cNvPr>
          <p:cNvSpPr>
            <a:spLocks noGrp="1"/>
          </p:cNvSpPr>
          <p:nvPr>
            <p:ph type="body" sz="quarter" idx="14"/>
          </p:nvPr>
        </p:nvSpPr>
        <p:spPr>
          <a:xfrm>
            <a:off x="299187" y="420320"/>
            <a:ext cx="9759213" cy="672984"/>
          </a:xfrm>
        </p:spPr>
        <p:txBody>
          <a:bodyPr>
            <a:noAutofit/>
          </a:bodyPr>
          <a:lstStyle/>
          <a:p>
            <a:r>
              <a:rPr lang="en-GB" sz="4400" dirty="0">
                <a:latin typeface="+mn-lt"/>
              </a:rPr>
              <a:t>Convention on Biological Diversity (CBD)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4">
            <a:extLst>
              <a:ext uri="{FF2B5EF4-FFF2-40B4-BE49-F238E27FC236}">
                <a16:creationId xmlns:a16="http://schemas.microsoft.com/office/drawing/2014/main" id="{BC7B8B7E-668E-9C53-C62E-420315010A8B}"/>
              </a:ext>
            </a:extLst>
          </p:cNvPr>
          <p:cNvSpPr>
            <a:spLocks noGrp="1" noChangeArrowheads="1"/>
          </p:cNvSpPr>
          <p:nvPr>
            <p:ph type="body" sz="quarter" idx="14"/>
          </p:nvPr>
        </p:nvSpPr>
        <p:spPr>
          <a:xfrm>
            <a:off x="3274564" y="225425"/>
            <a:ext cx="5642872" cy="668340"/>
          </a:xfrm>
        </p:spPr>
        <p:txBody>
          <a:bodyPr>
            <a:noAutofit/>
          </a:bodyPr>
          <a:lstStyle/>
          <a:p>
            <a:pPr marL="0" indent="0"/>
            <a:r>
              <a:rPr lang="en-GB" altLang="en-US" sz="4400" dirty="0">
                <a:latin typeface="+mn-lt"/>
                <a:ea typeface="Verdana" panose="020B0604030504040204" pitchFamily="34" charset="0"/>
                <a:cs typeface="Verdana" panose="020B0604030504040204" pitchFamily="34" charset="0"/>
              </a:rPr>
              <a:t>Parties to the CBD</a:t>
            </a:r>
            <a:endParaRPr lang="en-GB" altLang="en-US" sz="4400" dirty="0">
              <a:latin typeface="+mn-lt"/>
            </a:endParaRPr>
          </a:p>
        </p:txBody>
      </p:sp>
      <p:sp>
        <p:nvSpPr>
          <p:cNvPr id="22531" name="Text Placeholder 5">
            <a:extLst>
              <a:ext uri="{FF2B5EF4-FFF2-40B4-BE49-F238E27FC236}">
                <a16:creationId xmlns:a16="http://schemas.microsoft.com/office/drawing/2014/main" id="{78AD8106-F94B-4037-1F93-36E75DEE3B1A}"/>
              </a:ext>
            </a:extLst>
          </p:cNvPr>
          <p:cNvSpPr>
            <a:spLocks noGrp="1" noChangeArrowheads="1"/>
          </p:cNvSpPr>
          <p:nvPr>
            <p:ph type="body" sz="quarter" idx="15"/>
          </p:nvPr>
        </p:nvSpPr>
        <p:spPr>
          <a:xfrm>
            <a:off x="5765800" y="1855788"/>
            <a:ext cx="4495800" cy="2830512"/>
          </a:xfrm>
        </p:spPr>
        <p:txBody>
          <a:bodyPr/>
          <a:lstStyle/>
          <a:p>
            <a:pPr marL="0" indent="0"/>
            <a:endParaRPr lang="en-GB" altLang="en-US" dirty="0"/>
          </a:p>
        </p:txBody>
      </p:sp>
      <p:sp>
        <p:nvSpPr>
          <p:cNvPr id="14339" name="TextBox 9">
            <a:extLst>
              <a:ext uri="{FF2B5EF4-FFF2-40B4-BE49-F238E27FC236}">
                <a16:creationId xmlns:a16="http://schemas.microsoft.com/office/drawing/2014/main" id="{C469C9A2-198D-414D-61C4-8C9AF964E909}"/>
              </a:ext>
            </a:extLst>
          </p:cNvPr>
          <p:cNvSpPr txBox="1">
            <a:spLocks noChangeArrowheads="1"/>
          </p:cNvSpPr>
          <p:nvPr/>
        </p:nvSpPr>
        <p:spPr bwMode="auto">
          <a:xfrm>
            <a:off x="665922" y="1252539"/>
            <a:ext cx="4979228" cy="4539704"/>
          </a:xfrm>
          <a:prstGeom prst="rect">
            <a:avLst/>
          </a:prstGeom>
          <a:noFill/>
          <a:ln w="9525">
            <a:noFill/>
            <a:miter lim="800000"/>
            <a:headEnd/>
            <a:tailEnd/>
          </a:ln>
        </p:spPr>
        <p:txBody>
          <a:bodyPr wrap="square">
            <a:spAutoFit/>
          </a:bodyPr>
          <a:lstStyle/>
          <a:p>
            <a:pPr>
              <a:spcBef>
                <a:spcPts val="997"/>
              </a:spcBef>
              <a:defRPr/>
            </a:pPr>
            <a:r>
              <a:rPr lang="en-GB" sz="2400" dirty="0">
                <a:latin typeface="B Franklin Gothic Demi"/>
                <a:ea typeface="Verdana" pitchFamily="34" charset="0"/>
                <a:cs typeface="Verdana" pitchFamily="34" charset="0"/>
              </a:rPr>
              <a:t>The CBD now has 196 Parties (195 countries and the European Union)</a:t>
            </a:r>
          </a:p>
          <a:p>
            <a:pPr>
              <a:spcBef>
                <a:spcPts val="997"/>
              </a:spcBef>
              <a:defRPr/>
            </a:pPr>
            <a:r>
              <a:rPr lang="en-GB" sz="2400" dirty="0">
                <a:latin typeface="B Franklin Gothic Demi"/>
                <a:ea typeface="Verdana" pitchFamily="34" charset="0"/>
              </a:rPr>
              <a:t>The CBD is a binding agreement between nation-states or ‘Parties’ that forms the basis for international law</a:t>
            </a:r>
          </a:p>
          <a:p>
            <a:pPr>
              <a:spcBef>
                <a:spcPts val="997"/>
              </a:spcBef>
              <a:defRPr/>
            </a:pPr>
            <a:r>
              <a:rPr lang="en-GB" sz="2400" dirty="0">
                <a:latin typeface="B Franklin Gothic Demi"/>
                <a:ea typeface="Verdana" pitchFamily="34" charset="0"/>
                <a:cs typeface="Verdana" pitchFamily="34" charset="0"/>
              </a:rPr>
              <a:t>A Party is a country that has ratified the CBD by making a formal declaration to incorporate the Convention into </a:t>
            </a:r>
            <a:r>
              <a:rPr lang="en-GB" sz="2400" b="1" dirty="0">
                <a:latin typeface="B Franklin Gothic Demi"/>
                <a:ea typeface="Verdana" pitchFamily="34" charset="0"/>
                <a:cs typeface="Verdana" pitchFamily="34" charset="0"/>
              </a:rPr>
              <a:t>national legislation </a:t>
            </a:r>
          </a:p>
          <a:p>
            <a:pPr>
              <a:spcBef>
                <a:spcPts val="997"/>
              </a:spcBef>
              <a:defRPr/>
            </a:pPr>
            <a:r>
              <a:rPr lang="en-GB" sz="2400" dirty="0">
                <a:latin typeface="B Franklin Gothic Demi"/>
                <a:ea typeface="Verdana" pitchFamily="34" charset="0"/>
                <a:cs typeface="Verdana" pitchFamily="34" charset="0"/>
              </a:rPr>
              <a:t>Only 2 UN-recognised states are non-Parties</a:t>
            </a:r>
          </a:p>
        </p:txBody>
      </p:sp>
      <p:pic>
        <p:nvPicPr>
          <p:cNvPr id="11" name="Content Placeholder 5">
            <a:extLst>
              <a:ext uri="{FF2B5EF4-FFF2-40B4-BE49-F238E27FC236}">
                <a16:creationId xmlns:a16="http://schemas.microsoft.com/office/drawing/2014/main" id="{F7BCD36F-3C72-9015-D111-1035A5D9AE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834064" y="1214439"/>
            <a:ext cx="4359275" cy="2536825"/>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4B813CAF-DF19-4A09-3636-D966D513B221}"/>
              </a:ext>
            </a:extLst>
          </p:cNvPr>
          <p:cNvSpPr/>
          <p:nvPr/>
        </p:nvSpPr>
        <p:spPr>
          <a:xfrm>
            <a:off x="6378575" y="3930651"/>
            <a:ext cx="139700" cy="1762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95"/>
          </a:p>
        </p:txBody>
      </p:sp>
      <p:sp>
        <p:nvSpPr>
          <p:cNvPr id="13" name="Rectangle 12">
            <a:extLst>
              <a:ext uri="{FF2B5EF4-FFF2-40B4-BE49-F238E27FC236}">
                <a16:creationId xmlns:a16="http://schemas.microsoft.com/office/drawing/2014/main" id="{65461E9D-E910-36F8-6507-0BEA59441BEB}"/>
              </a:ext>
            </a:extLst>
          </p:cNvPr>
          <p:cNvSpPr/>
          <p:nvPr/>
        </p:nvSpPr>
        <p:spPr>
          <a:xfrm>
            <a:off x="8831263" y="4003675"/>
            <a:ext cx="163512" cy="103188"/>
          </a:xfrm>
          <a:prstGeom prst="rect">
            <a:avLst/>
          </a:prstGeom>
          <a:solidFill>
            <a:srgbClr val="0F83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95"/>
          </a:p>
        </p:txBody>
      </p:sp>
      <p:sp>
        <p:nvSpPr>
          <p:cNvPr id="38919" name="TextBox 13">
            <a:extLst>
              <a:ext uri="{FF2B5EF4-FFF2-40B4-BE49-F238E27FC236}">
                <a16:creationId xmlns:a16="http://schemas.microsoft.com/office/drawing/2014/main" id="{9151E2E7-A51A-2D5C-91E5-CB144E89D0C4}"/>
              </a:ext>
            </a:extLst>
          </p:cNvPr>
          <p:cNvSpPr txBox="1">
            <a:spLocks noChangeArrowheads="1"/>
          </p:cNvSpPr>
          <p:nvPr/>
        </p:nvSpPr>
        <p:spPr bwMode="auto">
          <a:xfrm>
            <a:off x="6637339" y="3902075"/>
            <a:ext cx="1870075" cy="306388"/>
          </a:xfrm>
          <a:prstGeom prst="rect">
            <a:avLst/>
          </a:prstGeom>
          <a:noFill/>
          <a:ln>
            <a:noFill/>
          </a:ln>
        </p:spPr>
        <p:txBody>
          <a:bodyPr>
            <a:spAutoFit/>
          </a:bodyPr>
          <a:lstStyle>
            <a:lvl1pPr>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spcBef>
                <a:spcPct val="0"/>
              </a:spcBef>
              <a:defRPr/>
            </a:pPr>
            <a:r>
              <a:rPr lang="en-CA" altLang="en-US" sz="1396" dirty="0">
                <a:latin typeface="Calibri" panose="020F0502020204030204" pitchFamily="34" charset="0"/>
              </a:rPr>
              <a:t>CBD Non-Parties</a:t>
            </a:r>
          </a:p>
        </p:txBody>
      </p:sp>
      <p:sp>
        <p:nvSpPr>
          <p:cNvPr id="38920" name="TextBox 14">
            <a:extLst>
              <a:ext uri="{FF2B5EF4-FFF2-40B4-BE49-F238E27FC236}">
                <a16:creationId xmlns:a16="http://schemas.microsoft.com/office/drawing/2014/main" id="{48C6AF14-3276-CFCE-4622-50BDD11AB2B2}"/>
              </a:ext>
            </a:extLst>
          </p:cNvPr>
          <p:cNvSpPr txBox="1">
            <a:spLocks noChangeArrowheads="1"/>
          </p:cNvSpPr>
          <p:nvPr/>
        </p:nvSpPr>
        <p:spPr bwMode="auto">
          <a:xfrm>
            <a:off x="9251951" y="3862389"/>
            <a:ext cx="1027113" cy="307975"/>
          </a:xfrm>
          <a:prstGeom prst="rect">
            <a:avLst/>
          </a:prstGeom>
          <a:noFill/>
          <a:ln>
            <a:noFill/>
          </a:ln>
        </p:spPr>
        <p:txBody>
          <a:bodyPr wrap="none">
            <a:spAutoFit/>
          </a:bodyPr>
          <a:lstStyle>
            <a:lvl1pPr>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spcBef>
                <a:spcPct val="0"/>
              </a:spcBef>
              <a:defRPr/>
            </a:pPr>
            <a:r>
              <a:rPr lang="en-CA" altLang="en-US" sz="1396" dirty="0">
                <a:latin typeface="Calibri" panose="020F0502020204030204" pitchFamily="34" charset="0"/>
              </a:rPr>
              <a:t>CBD Parties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13421">
            <a:extLst>
              <a:ext uri="{FF2B5EF4-FFF2-40B4-BE49-F238E27FC236}">
                <a16:creationId xmlns:a16="http://schemas.microsoft.com/office/drawing/2014/main" id="{A73F8720-83AA-ED72-1DBF-9901D776E68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6149976" y="1081089"/>
            <a:ext cx="4181475" cy="4579937"/>
          </a:xfrm>
          <a:ln>
            <a:solidFill>
              <a:schemeClr val="bg1"/>
            </a:solidFill>
            <a:miter lim="800000"/>
            <a:headEnd/>
            <a:tailEnd/>
          </a:ln>
        </p:spPr>
      </p:pic>
      <p:sp>
        <p:nvSpPr>
          <p:cNvPr id="69635" name="Rectangle 3">
            <a:extLst>
              <a:ext uri="{FF2B5EF4-FFF2-40B4-BE49-F238E27FC236}">
                <a16:creationId xmlns:a16="http://schemas.microsoft.com/office/drawing/2014/main" id="{C3195582-83F3-8DD1-9FFA-5505675D97D7}"/>
              </a:ext>
            </a:extLst>
          </p:cNvPr>
          <p:cNvSpPr>
            <a:spLocks noGrp="1" noChangeArrowheads="1"/>
          </p:cNvSpPr>
          <p:nvPr>
            <p:ph type="body" sz="quarter" idx="13"/>
          </p:nvPr>
        </p:nvSpPr>
        <p:spPr>
          <a:xfrm>
            <a:off x="258418" y="1081089"/>
            <a:ext cx="5693122" cy="4415250"/>
          </a:xfrm>
        </p:spPr>
        <p:txBody>
          <a:bodyPr>
            <a:noAutofit/>
          </a:bodyPr>
          <a:lstStyle/>
          <a:p>
            <a:pPr marL="237458">
              <a:spcAft>
                <a:spcPts val="1197"/>
              </a:spcAft>
              <a:defRPr/>
            </a:pPr>
            <a:r>
              <a:rPr lang="en-GB" altLang="en-US" sz="2400" dirty="0">
                <a:solidFill>
                  <a:schemeClr val="tx1"/>
                </a:solidFill>
                <a:latin typeface="B Franklin Gothic Demi"/>
              </a:rPr>
              <a:t>Article 15 of CBD set out a new framework for accessing genetic resources:</a:t>
            </a:r>
          </a:p>
          <a:p>
            <a:pPr marL="580358" indent="-342900">
              <a:spcAft>
                <a:spcPts val="1197"/>
              </a:spcAft>
              <a:buFont typeface="Arial" panose="020B0604020202020204" pitchFamily="34" charset="0"/>
              <a:buChar char="•"/>
              <a:defRPr/>
            </a:pPr>
            <a:r>
              <a:rPr lang="en-GB" altLang="en-US" sz="2400" dirty="0">
                <a:solidFill>
                  <a:schemeClr val="tx1"/>
                </a:solidFill>
                <a:latin typeface="B Franklin Gothic Demi"/>
              </a:rPr>
              <a:t>Follow national laws</a:t>
            </a:r>
          </a:p>
          <a:p>
            <a:pPr marL="580358" indent="-342900">
              <a:spcAft>
                <a:spcPts val="1197"/>
              </a:spcAft>
              <a:buFont typeface="Arial" panose="020B0604020202020204" pitchFamily="34" charset="0"/>
              <a:buChar char="•"/>
              <a:defRPr/>
            </a:pPr>
            <a:r>
              <a:rPr lang="en-GB" altLang="en-US" sz="2400" dirty="0">
                <a:solidFill>
                  <a:schemeClr val="tx1"/>
                </a:solidFill>
                <a:latin typeface="B Franklin Gothic Demi"/>
              </a:rPr>
              <a:t>Get prior informed consent from provider (PIC)</a:t>
            </a:r>
          </a:p>
          <a:p>
            <a:pPr marL="580358" indent="-342900">
              <a:spcAft>
                <a:spcPts val="1197"/>
              </a:spcAft>
              <a:buFont typeface="Arial" panose="020B0604020202020204" pitchFamily="34" charset="0"/>
              <a:buChar char="•"/>
              <a:defRPr/>
            </a:pPr>
            <a:r>
              <a:rPr lang="en-GB" altLang="en-US" sz="2400" dirty="0">
                <a:solidFill>
                  <a:schemeClr val="tx1"/>
                </a:solidFill>
                <a:latin typeface="B Franklin Gothic Demi"/>
              </a:rPr>
              <a:t>Mutually agree terms with provider (MAT)</a:t>
            </a:r>
          </a:p>
          <a:p>
            <a:pPr marL="580358" indent="-342900">
              <a:spcAft>
                <a:spcPts val="1197"/>
              </a:spcAft>
              <a:buFont typeface="Arial" panose="020B0604020202020204" pitchFamily="34" charset="0"/>
              <a:buChar char="•"/>
              <a:defRPr/>
            </a:pPr>
            <a:r>
              <a:rPr lang="en-GB" altLang="en-US" sz="2400" dirty="0">
                <a:solidFill>
                  <a:schemeClr val="tx1"/>
                </a:solidFill>
                <a:latin typeface="B Franklin Gothic Demi"/>
              </a:rPr>
              <a:t>Share benefits fairly and equitably</a:t>
            </a:r>
          </a:p>
          <a:p>
            <a:pPr marL="237458">
              <a:spcAft>
                <a:spcPts val="1197"/>
              </a:spcAft>
              <a:defRPr/>
            </a:pPr>
            <a:endParaRPr lang="en-GB" altLang="en-US" sz="2400" dirty="0"/>
          </a:p>
          <a:p>
            <a:pPr marL="237458">
              <a:spcAft>
                <a:spcPts val="1197"/>
              </a:spcAft>
              <a:defRPr/>
            </a:pPr>
            <a:endParaRPr lang="en-GB" altLang="en-US" sz="2400" dirty="0"/>
          </a:p>
          <a:p>
            <a:pPr marL="237458">
              <a:spcAft>
                <a:spcPts val="1197"/>
              </a:spcAft>
              <a:defRPr/>
            </a:pPr>
            <a:r>
              <a:rPr lang="en-GB" altLang="en-US" sz="2400" dirty="0">
                <a:solidFill>
                  <a:schemeClr val="tx1"/>
                </a:solidFill>
                <a:latin typeface="B Franklin Gothic Demi"/>
              </a:rPr>
              <a:t>this aims to provide the incentive for conservation and sustainable use...</a:t>
            </a:r>
          </a:p>
        </p:txBody>
      </p:sp>
      <p:sp>
        <p:nvSpPr>
          <p:cNvPr id="28676" name="Rectangle 2">
            <a:extLst>
              <a:ext uri="{FF2B5EF4-FFF2-40B4-BE49-F238E27FC236}">
                <a16:creationId xmlns:a16="http://schemas.microsoft.com/office/drawing/2014/main" id="{02BDF92C-ADC8-17B1-1368-81F47C656B2A}"/>
              </a:ext>
            </a:extLst>
          </p:cNvPr>
          <p:cNvSpPr>
            <a:spLocks noGrp="1" noChangeArrowheads="1"/>
          </p:cNvSpPr>
          <p:nvPr>
            <p:ph type="title" idx="4294967295"/>
          </p:nvPr>
        </p:nvSpPr>
        <p:spPr>
          <a:xfrm>
            <a:off x="815840" y="218317"/>
            <a:ext cx="10271400" cy="636587"/>
          </a:xfrm>
        </p:spPr>
        <p:txBody>
          <a:bodyPr>
            <a:normAutofit fontScale="90000"/>
          </a:bodyPr>
          <a:lstStyle/>
          <a:p>
            <a:pPr algn="l"/>
            <a:r>
              <a:rPr lang="en-GB" altLang="en-US" sz="2000" dirty="0"/>
              <a:t>   </a:t>
            </a:r>
            <a:r>
              <a:rPr lang="en-GB" altLang="en-US" dirty="0">
                <a:latin typeface="+mn-lt"/>
              </a:rPr>
              <a:t>Access and Benefit Sharing (ABS) under the CBD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9C5D08-6106-A105-67E0-C27FCC68F8B8}"/>
              </a:ext>
            </a:extLst>
          </p:cNvPr>
          <p:cNvSpPr>
            <a:spLocks noGrp="1"/>
          </p:cNvSpPr>
          <p:nvPr>
            <p:ph type="body" sz="quarter" idx="13"/>
          </p:nvPr>
        </p:nvSpPr>
        <p:spPr>
          <a:xfrm>
            <a:off x="725557" y="805070"/>
            <a:ext cx="10595113" cy="4472607"/>
          </a:xfrm>
        </p:spPr>
        <p:txBody>
          <a:bodyPr>
            <a:noAutofit/>
          </a:bodyPr>
          <a:lstStyle/>
          <a:p>
            <a:pPr marL="342900" indent="-342900" defTabSz="440089" fontAlgn="base">
              <a:spcBef>
                <a:spcPct val="0"/>
              </a:spcBef>
              <a:spcAft>
                <a:spcPct val="0"/>
              </a:spcAft>
              <a:buFont typeface="Arial" panose="020B0604020202020204" pitchFamily="34" charset="0"/>
              <a:buChar char="•"/>
              <a:defRPr/>
            </a:pPr>
            <a:r>
              <a:rPr lang="en-GB" altLang="en-US" sz="2400" dirty="0">
                <a:solidFill>
                  <a:schemeClr val="tx1"/>
                </a:solidFill>
                <a:latin typeface="B Franklin Gothic Demi"/>
              </a:rPr>
              <a:t>Dramatic shift over last 20 years in way genetic resources accessed and used:</a:t>
            </a:r>
          </a:p>
          <a:p>
            <a:pPr marL="342900" indent="-342900" defTabSz="440089" fontAlgn="base">
              <a:spcBef>
                <a:spcPct val="0"/>
              </a:spcBef>
              <a:spcAft>
                <a:spcPct val="0"/>
              </a:spcAft>
              <a:buFont typeface="Arial" panose="020B0604020202020204" pitchFamily="34" charset="0"/>
              <a:buChar char="•"/>
              <a:defRPr/>
            </a:pPr>
            <a:endParaRPr lang="en-GB" altLang="en-US" sz="2400" dirty="0">
              <a:solidFill>
                <a:schemeClr val="tx1"/>
              </a:solidFill>
              <a:latin typeface="B Franklin Gothic Demi"/>
            </a:endParaRPr>
          </a:p>
          <a:p>
            <a:pPr marL="342900" indent="-342900" defTabSz="440089" fontAlgn="base">
              <a:spcBef>
                <a:spcPct val="0"/>
              </a:spcBef>
              <a:spcAft>
                <a:spcPct val="0"/>
              </a:spcAft>
              <a:buFont typeface="Arial" panose="020B0604020202020204" pitchFamily="34" charset="0"/>
              <a:buChar char="•"/>
              <a:defRPr/>
            </a:pPr>
            <a:r>
              <a:rPr lang="en-GB" altLang="en-US" sz="2400" dirty="0">
                <a:solidFill>
                  <a:schemeClr val="tx1"/>
                </a:solidFill>
                <a:latin typeface="B Franklin Gothic Demi"/>
              </a:rPr>
              <a:t>Access increasingly isn’t and doesn’t need to be physical access</a:t>
            </a:r>
          </a:p>
          <a:p>
            <a:pPr marL="342900" indent="-342900" defTabSz="440089" fontAlgn="base">
              <a:spcBef>
                <a:spcPct val="0"/>
              </a:spcBef>
              <a:spcAft>
                <a:spcPct val="0"/>
              </a:spcAft>
              <a:buFont typeface="Arial" panose="020B0604020202020204" pitchFamily="34" charset="0"/>
              <a:buChar char="•"/>
              <a:defRPr/>
            </a:pPr>
            <a:endParaRPr lang="en-GB" altLang="en-US" sz="2400" dirty="0">
              <a:solidFill>
                <a:schemeClr val="tx1"/>
              </a:solidFill>
              <a:latin typeface="B Franklin Gothic Demi"/>
            </a:endParaRPr>
          </a:p>
          <a:p>
            <a:pPr marL="342900" indent="-342900" defTabSz="440089" fontAlgn="base">
              <a:spcBef>
                <a:spcPct val="0"/>
              </a:spcBef>
              <a:spcAft>
                <a:spcPct val="0"/>
              </a:spcAft>
              <a:buFont typeface="Arial" panose="020B0604020202020204" pitchFamily="34" charset="0"/>
              <a:buChar char="•"/>
              <a:defRPr/>
            </a:pPr>
            <a:r>
              <a:rPr lang="en-GB" altLang="en-US" sz="2400" dirty="0">
                <a:solidFill>
                  <a:schemeClr val="tx1"/>
                </a:solidFill>
                <a:latin typeface="B Franklin Gothic Demi"/>
              </a:rPr>
              <a:t>Quantity of genetic resources needed in modern biotech can be miniscule</a:t>
            </a:r>
          </a:p>
          <a:p>
            <a:pPr marL="342900" indent="-342900" defTabSz="440089" fontAlgn="base">
              <a:spcBef>
                <a:spcPct val="0"/>
              </a:spcBef>
              <a:spcAft>
                <a:spcPct val="0"/>
              </a:spcAft>
              <a:buFont typeface="Arial" panose="020B0604020202020204" pitchFamily="34" charset="0"/>
              <a:buChar char="•"/>
              <a:defRPr/>
            </a:pPr>
            <a:endParaRPr lang="en-GB" altLang="en-US" sz="2400" dirty="0">
              <a:solidFill>
                <a:schemeClr val="tx1"/>
              </a:solidFill>
              <a:latin typeface="B Franklin Gothic Demi"/>
            </a:endParaRPr>
          </a:p>
          <a:p>
            <a:pPr marL="342900" indent="-342900" defTabSz="440089" fontAlgn="base">
              <a:spcBef>
                <a:spcPct val="0"/>
              </a:spcBef>
              <a:spcAft>
                <a:spcPct val="0"/>
              </a:spcAft>
              <a:buFont typeface="Arial" panose="020B0604020202020204" pitchFamily="34" charset="0"/>
              <a:buChar char="•"/>
              <a:defRPr/>
            </a:pPr>
            <a:r>
              <a:rPr lang="en-GB" altLang="en-US" sz="2400" dirty="0">
                <a:solidFill>
                  <a:schemeClr val="tx1"/>
                </a:solidFill>
                <a:latin typeface="B Franklin Gothic Demi"/>
              </a:rPr>
              <a:t>Emphasis on open access to biodiversity knowledge</a:t>
            </a:r>
          </a:p>
          <a:p>
            <a:pPr defTabSz="440089" fontAlgn="base">
              <a:spcBef>
                <a:spcPct val="0"/>
              </a:spcBef>
              <a:spcAft>
                <a:spcPct val="0"/>
              </a:spcAft>
              <a:defRPr/>
            </a:pPr>
            <a:endParaRPr lang="en-GB" altLang="en-US" sz="4400" dirty="0">
              <a:solidFill>
                <a:schemeClr val="tx1"/>
              </a:solidFill>
              <a:latin typeface="B Franklin Gothic Demi"/>
            </a:endParaRPr>
          </a:p>
          <a:p>
            <a:pPr algn="ctr" defTabSz="440089" fontAlgn="base">
              <a:spcBef>
                <a:spcPct val="0"/>
              </a:spcBef>
              <a:spcAft>
                <a:spcPct val="0"/>
              </a:spcAft>
              <a:defRPr/>
            </a:pPr>
            <a:r>
              <a:rPr lang="en-GB" altLang="en-US" sz="4400" dirty="0">
                <a:solidFill>
                  <a:schemeClr val="tx1"/>
                </a:solidFill>
                <a:latin typeface="B Franklin Gothic Demi"/>
              </a:rPr>
              <a:t>      Bilateral contract model (genetic  resources for benefit sharing) outdated and does not reflect changing world</a:t>
            </a:r>
            <a:endParaRPr lang="en-GB" altLang="en-US" sz="4400" dirty="0"/>
          </a:p>
        </p:txBody>
      </p:sp>
      <p:sp>
        <p:nvSpPr>
          <p:cNvPr id="5" name="TextBox 4">
            <a:extLst>
              <a:ext uri="{FF2B5EF4-FFF2-40B4-BE49-F238E27FC236}">
                <a16:creationId xmlns:a16="http://schemas.microsoft.com/office/drawing/2014/main" id="{57C2F4E8-AD48-1C2A-F417-27205597DBBE}"/>
              </a:ext>
            </a:extLst>
          </p:cNvPr>
          <p:cNvSpPr txBox="1"/>
          <p:nvPr/>
        </p:nvSpPr>
        <p:spPr>
          <a:xfrm>
            <a:off x="2384599" y="-83641"/>
            <a:ext cx="7422801" cy="769441"/>
          </a:xfrm>
          <a:prstGeom prst="rect">
            <a:avLst/>
          </a:prstGeom>
          <a:noFill/>
        </p:spPr>
        <p:txBody>
          <a:bodyPr wrap="none" rtlCol="0">
            <a:spAutoFit/>
          </a:bodyPr>
          <a:lstStyle/>
          <a:p>
            <a:r>
              <a:rPr lang="en-GB" sz="4400" dirty="0"/>
              <a:t>Development of an ABS Regime</a:t>
            </a:r>
          </a:p>
        </p:txBody>
      </p:sp>
    </p:spTree>
    <p:extLst>
      <p:ext uri="{BB962C8B-B14F-4D97-AF65-F5344CB8AC3E}">
        <p14:creationId xmlns:p14="http://schemas.microsoft.com/office/powerpoint/2010/main" val="54295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COP10">
            <a:extLst>
              <a:ext uri="{FF2B5EF4-FFF2-40B4-BE49-F238E27FC236}">
                <a16:creationId xmlns:a16="http://schemas.microsoft.com/office/drawing/2014/main" id="{4A755F7C-FBD7-8F24-EF87-3AA0A3FA8EE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7339014" y="984250"/>
            <a:ext cx="2981325" cy="4211638"/>
          </a:xfrm>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4700898-0AE8-A5A4-C445-BAD8590828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5566" y="4045042"/>
            <a:ext cx="2850214" cy="44221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820" name="Rectangle 2">
            <a:extLst>
              <a:ext uri="{FF2B5EF4-FFF2-40B4-BE49-F238E27FC236}">
                <a16:creationId xmlns:a16="http://schemas.microsoft.com/office/drawing/2014/main" id="{E4C1AFAE-2BE2-AED4-75F2-86CF4E7E82D2}"/>
              </a:ext>
            </a:extLst>
          </p:cNvPr>
          <p:cNvSpPr>
            <a:spLocks noGrp="1" noChangeArrowheads="1"/>
          </p:cNvSpPr>
          <p:nvPr>
            <p:ph type="title" idx="4294967295"/>
          </p:nvPr>
        </p:nvSpPr>
        <p:spPr>
          <a:xfrm>
            <a:off x="2480863" y="185601"/>
            <a:ext cx="7049810" cy="719137"/>
          </a:xfrm>
        </p:spPr>
        <p:txBody>
          <a:bodyPr>
            <a:noAutofit/>
          </a:bodyPr>
          <a:lstStyle/>
          <a:p>
            <a:pPr defTabSz="1027113"/>
            <a:r>
              <a:rPr lang="en-GB" altLang="en-US" dirty="0">
                <a:latin typeface="Calibri" panose="020F0502020204030204" pitchFamily="34" charset="0"/>
                <a:cs typeface="Calibri" panose="020F0502020204030204" pitchFamily="34" charset="0"/>
              </a:rPr>
              <a:t>The Nagoya Protocol on ABS</a:t>
            </a:r>
            <a:endParaRPr lang="en-US" altLang="en-US" dirty="0">
              <a:latin typeface="Calibri" panose="020F0502020204030204" pitchFamily="34" charset="0"/>
              <a:cs typeface="Calibri" panose="020F0502020204030204" pitchFamily="34" charset="0"/>
            </a:endParaRPr>
          </a:p>
        </p:txBody>
      </p:sp>
      <p:sp>
        <p:nvSpPr>
          <p:cNvPr id="34821" name="Rectangle 3">
            <a:extLst>
              <a:ext uri="{FF2B5EF4-FFF2-40B4-BE49-F238E27FC236}">
                <a16:creationId xmlns:a16="http://schemas.microsoft.com/office/drawing/2014/main" id="{C3802E43-AD51-7055-92D0-CE6A695C6312}"/>
              </a:ext>
            </a:extLst>
          </p:cNvPr>
          <p:cNvSpPr>
            <a:spLocks noGrp="1" noChangeArrowheads="1"/>
          </p:cNvSpPr>
          <p:nvPr>
            <p:ph type="body" sz="half" idx="4294967295"/>
          </p:nvPr>
        </p:nvSpPr>
        <p:spPr>
          <a:xfrm>
            <a:off x="445743" y="984250"/>
            <a:ext cx="6770066" cy="5506002"/>
          </a:xfrm>
        </p:spPr>
        <p:txBody>
          <a:bodyPr>
            <a:normAutofit lnSpcReduction="10000"/>
          </a:bodyPr>
          <a:lstStyle/>
          <a:p>
            <a:pPr marL="0" indent="0">
              <a:spcBef>
                <a:spcPts val="2388"/>
              </a:spcBef>
            </a:pPr>
            <a:r>
              <a:rPr lang="en-GB" altLang="en-US" sz="2400" dirty="0">
                <a:latin typeface="Calibri" panose="020F0502020204030204" pitchFamily="34" charset="0"/>
                <a:cs typeface="Calibri" panose="020F0502020204030204" pitchFamily="34" charset="0"/>
              </a:rPr>
              <a:t>The Nagoya Protocol (adopted 2010, in force 2014) clarifies the ABS Regime</a:t>
            </a:r>
          </a:p>
          <a:p>
            <a:pPr marL="0" indent="0">
              <a:spcBef>
                <a:spcPts val="2388"/>
              </a:spcBef>
            </a:pPr>
            <a:r>
              <a:rPr lang="en-GB" altLang="en-US" sz="2400" dirty="0">
                <a:latin typeface="Calibri" panose="020F0502020204030204" pitchFamily="34" charset="0"/>
                <a:cs typeface="Calibri" panose="020F0502020204030204" pitchFamily="34" charset="0"/>
              </a:rPr>
              <a:t>Objective – </a:t>
            </a:r>
            <a:r>
              <a:rPr lang="en-GB" altLang="en-US" sz="2400" b="1" dirty="0">
                <a:latin typeface="Calibri" panose="020F0502020204030204" pitchFamily="34" charset="0"/>
                <a:cs typeface="Calibri" panose="020F0502020204030204" pitchFamily="34" charset="0"/>
              </a:rPr>
              <a:t>Benefit sharing from UTILISATION </a:t>
            </a:r>
            <a:r>
              <a:rPr lang="en-GB" altLang="en-US" sz="2400" dirty="0">
                <a:latin typeface="Calibri" panose="020F0502020204030204" pitchFamily="34" charset="0"/>
                <a:cs typeface="Calibri" panose="020F0502020204030204" pitchFamily="34" charset="0"/>
              </a:rPr>
              <a:t>(research and development) of genetic resources </a:t>
            </a:r>
          </a:p>
          <a:p>
            <a:pPr marL="0" indent="0">
              <a:spcBef>
                <a:spcPct val="0"/>
              </a:spcBef>
            </a:pPr>
            <a:endParaRPr lang="en-GB" altLang="en-US" sz="2400" dirty="0">
              <a:latin typeface="Calibri" panose="020F0502020204030204" pitchFamily="34" charset="0"/>
              <a:cs typeface="Calibri" panose="020F0502020204030204" pitchFamily="34" charset="0"/>
            </a:endParaRPr>
          </a:p>
          <a:p>
            <a:pPr marL="0" indent="0">
              <a:spcBef>
                <a:spcPct val="0"/>
              </a:spcBef>
            </a:pPr>
            <a:r>
              <a:rPr lang="en-GB" altLang="en-US" sz="2400" dirty="0">
                <a:latin typeface="Calibri" panose="020F0502020204030204" pitchFamily="34" charset="0"/>
                <a:cs typeface="Calibri" panose="020F0502020204030204" pitchFamily="34" charset="0"/>
              </a:rPr>
              <a:t>Parties </a:t>
            </a:r>
            <a:r>
              <a:rPr lang="en-GB" altLang="en-US" sz="2400" b="1" dirty="0">
                <a:latin typeface="Calibri" panose="020F0502020204030204" pitchFamily="34" charset="0"/>
                <a:cs typeface="Calibri" panose="020F0502020204030204" pitchFamily="34" charset="0"/>
              </a:rPr>
              <a:t>MAY</a:t>
            </a:r>
            <a:r>
              <a:rPr lang="en-GB" altLang="en-US" sz="2400" dirty="0">
                <a:latin typeface="Calibri" panose="020F0502020204030204" pitchFamily="34" charset="0"/>
                <a:cs typeface="Calibri" panose="020F0502020204030204" pitchFamily="34" charset="0"/>
              </a:rPr>
              <a:t> implement access requirements (UK does not generally delegates to landowners)</a:t>
            </a:r>
          </a:p>
          <a:p>
            <a:pPr marL="0" indent="0">
              <a:spcBef>
                <a:spcPct val="0"/>
              </a:spcBef>
            </a:pPr>
            <a:endParaRPr lang="en-GB" altLang="en-US" sz="2400" dirty="0">
              <a:latin typeface="Calibri" panose="020F0502020204030204" pitchFamily="34" charset="0"/>
              <a:cs typeface="Calibri" panose="020F0502020204030204" pitchFamily="34" charset="0"/>
            </a:endParaRPr>
          </a:p>
          <a:p>
            <a:pPr marL="0" indent="0">
              <a:spcBef>
                <a:spcPct val="0"/>
              </a:spcBef>
            </a:pPr>
            <a:r>
              <a:rPr lang="en-GB" altLang="en-US" sz="2400" dirty="0">
                <a:latin typeface="Calibri" panose="020F0502020204030204" pitchFamily="34" charset="0"/>
                <a:cs typeface="Calibri" panose="020F0502020204030204" pitchFamily="34" charset="0"/>
              </a:rPr>
              <a:t>Parties </a:t>
            </a:r>
            <a:r>
              <a:rPr lang="en-GB" altLang="en-US" sz="2400" b="1" dirty="0">
                <a:latin typeface="Calibri" panose="020F0502020204030204" pitchFamily="34" charset="0"/>
                <a:cs typeface="Calibri" panose="020F0502020204030204" pitchFamily="34" charset="0"/>
              </a:rPr>
              <a:t>MUST</a:t>
            </a:r>
            <a:r>
              <a:rPr lang="en-GB" altLang="en-US" sz="2400" dirty="0">
                <a:latin typeface="Calibri" panose="020F0502020204030204" pitchFamily="34" charset="0"/>
                <a:cs typeface="Calibri" panose="020F0502020204030204" pitchFamily="34" charset="0"/>
              </a:rPr>
              <a:t> introduce compliance measures to ensure genetic resources utilised have been legally accessed, to monitor utilisation, and to address situations of non-compliance (UK has dome this)</a:t>
            </a:r>
          </a:p>
          <a:p>
            <a:pPr marL="0" indent="0">
              <a:spcBef>
                <a:spcPct val="0"/>
              </a:spcBef>
            </a:pPr>
            <a:endParaRPr lang="en-GB" altLang="en-US" sz="2400" dirty="0">
              <a:latin typeface="Calibri" panose="020F0502020204030204" pitchFamily="34" charset="0"/>
              <a:cs typeface="Calibri" panose="020F0502020204030204" pitchFamily="34" charset="0"/>
            </a:endParaRPr>
          </a:p>
          <a:p>
            <a:pPr marL="0" indent="0">
              <a:spcBef>
                <a:spcPts val="2388"/>
              </a:spcBef>
            </a:pPr>
            <a:r>
              <a:rPr lang="en-GB" altLang="en-US" sz="2400" dirty="0">
                <a:latin typeface="Calibri" panose="020F0502020204030204" pitchFamily="34" charset="0"/>
                <a:cs typeface="Calibri" panose="020F0502020204030204" pitchFamily="34" charset="0"/>
              </a:rPr>
              <a:t>There are now </a:t>
            </a:r>
            <a:r>
              <a:rPr lang="en-GB" altLang="en-US" sz="2400" b="1" dirty="0">
                <a:latin typeface="Calibri" panose="020F0502020204030204" pitchFamily="34" charset="0"/>
                <a:cs typeface="Calibri" panose="020F0502020204030204" pitchFamily="34" charset="0"/>
              </a:rPr>
              <a:t>140 Parties </a:t>
            </a:r>
            <a:r>
              <a:rPr lang="en-GB" altLang="en-US" sz="2400" dirty="0">
                <a:latin typeface="Calibri" panose="020F0502020204030204" pitchFamily="34" charset="0"/>
                <a:cs typeface="Calibri" panose="020F0502020204030204" pitchFamily="34" charset="0"/>
              </a:rPr>
              <a:t>to the Nagoya Protocol and most have now implemented legislation to some degree.</a:t>
            </a:r>
          </a:p>
          <a:p>
            <a:pPr marL="0" indent="0">
              <a:spcBef>
                <a:spcPts val="2388"/>
              </a:spcBef>
            </a:pPr>
            <a:endParaRPr lang="en-GB" altLang="en-US" sz="1100" dirty="0">
              <a:latin typeface="Calibri" panose="020F0502020204030204" pitchFamily="34" charset="0"/>
              <a:cs typeface="Calibri" panose="020F0502020204030204" pitchFamily="34" charset="0"/>
            </a:endParaRPr>
          </a:p>
          <a:p>
            <a:pPr marL="0" indent="0">
              <a:lnSpc>
                <a:spcPct val="130000"/>
              </a:lnSpc>
            </a:pPr>
            <a:endParaRPr lang="en-GB" altLang="en-US" sz="1100" dirty="0"/>
          </a:p>
          <a:p>
            <a:pPr marL="0" indent="0">
              <a:lnSpc>
                <a:spcPct val="130000"/>
              </a:lnSpc>
            </a:pPr>
            <a:endParaRPr lang="en-GB" alt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D6BD7-E537-66E1-6176-405E4DD967D7}"/>
              </a:ext>
            </a:extLst>
          </p:cNvPr>
          <p:cNvSpPr txBox="1"/>
          <p:nvPr/>
        </p:nvSpPr>
        <p:spPr>
          <a:xfrm>
            <a:off x="0" y="6093850"/>
            <a:ext cx="12285133" cy="523220"/>
          </a:xfrm>
          <a:prstGeom prst="rect">
            <a:avLst/>
          </a:prstGeom>
          <a:noFill/>
        </p:spPr>
        <p:txBody>
          <a:bodyPr wrap="square">
            <a:spAutoFit/>
          </a:bodyPr>
          <a:lstStyle/>
          <a:p>
            <a:pPr>
              <a:defRPr/>
            </a:pPr>
            <a:r>
              <a:rPr lang="en-GB" sz="2800" dirty="0">
                <a:hlinkClick r:id="rId3"/>
              </a:rPr>
              <a:t>ABSCH | Access and Benefit-Sharing Clearing-House (cbd.int)</a:t>
            </a:r>
            <a:r>
              <a:rPr lang="en-GB" sz="2800" dirty="0"/>
              <a:t>: </a:t>
            </a:r>
            <a:r>
              <a:rPr lang="en-GB" sz="2800" dirty="0">
                <a:highlight>
                  <a:srgbClr val="FFFF00"/>
                </a:highlight>
              </a:rPr>
              <a:t>https://absch.cbd.int</a:t>
            </a:r>
            <a:endParaRPr lang="en-GB" sz="2800" b="1" dirty="0">
              <a:solidFill>
                <a:srgbClr val="648926"/>
              </a:solidFill>
              <a:highlight>
                <a:srgbClr val="FFFF00"/>
              </a:highlight>
              <a:latin typeface="+mj-lt"/>
            </a:endParaRPr>
          </a:p>
        </p:txBody>
      </p:sp>
      <p:sp>
        <p:nvSpPr>
          <p:cNvPr id="35843" name="Rectangle 2">
            <a:extLst>
              <a:ext uri="{FF2B5EF4-FFF2-40B4-BE49-F238E27FC236}">
                <a16:creationId xmlns:a16="http://schemas.microsoft.com/office/drawing/2014/main" id="{FAC89D11-DD29-EDA1-69E7-F104CC70F37F}"/>
              </a:ext>
            </a:extLst>
          </p:cNvPr>
          <p:cNvSpPr>
            <a:spLocks noChangeArrowheads="1"/>
          </p:cNvSpPr>
          <p:nvPr/>
        </p:nvSpPr>
        <p:spPr bwMode="auto">
          <a:xfrm>
            <a:off x="6816725" y="2087564"/>
            <a:ext cx="44450" cy="46037"/>
          </a:xfrm>
          <a:prstGeom prst="rect">
            <a:avLst/>
          </a:prstGeom>
          <a:solidFill>
            <a:schemeClr val="accent1"/>
          </a:solidFill>
          <a:ln w="9525" algn="ctr">
            <a:solidFill>
              <a:schemeClr val="tx1"/>
            </a:solidFill>
            <a:round/>
            <a:headEnd/>
            <a:tailEnd/>
          </a:ln>
        </p:spPr>
        <p:txBody>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endParaRPr lang="en-GB" altLang="en-US">
              <a:latin typeface="Times" panose="02020603050405020304" pitchFamily="18" charset="0"/>
            </a:endParaRPr>
          </a:p>
        </p:txBody>
      </p:sp>
      <p:pic>
        <p:nvPicPr>
          <p:cNvPr id="35844" name="Picture 3">
            <a:extLst>
              <a:ext uri="{FF2B5EF4-FFF2-40B4-BE49-F238E27FC236}">
                <a16:creationId xmlns:a16="http://schemas.microsoft.com/office/drawing/2014/main" id="{D6763DA2-B4CE-E8F5-CC9E-E1DAEAF2FA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929" y="0"/>
            <a:ext cx="11920141" cy="60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6">
            <a:extLst>
              <a:ext uri="{FF2B5EF4-FFF2-40B4-BE49-F238E27FC236}">
                <a16:creationId xmlns:a16="http://schemas.microsoft.com/office/drawing/2014/main" id="{0F173518-BDED-D4BC-7782-FC14598A9E98}"/>
              </a:ext>
            </a:extLst>
          </p:cNvPr>
          <p:cNvSpPr txBox="1">
            <a:spLocks noChangeArrowheads="1"/>
          </p:cNvSpPr>
          <p:nvPr/>
        </p:nvSpPr>
        <p:spPr bwMode="auto">
          <a:xfrm>
            <a:off x="1992312" y="188913"/>
            <a:ext cx="7471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Frutiger 55 Roman"/>
              </a:defRPr>
            </a:lvl1pPr>
            <a:lvl2pPr marL="742950" indent="-285750">
              <a:spcBef>
                <a:spcPct val="20000"/>
              </a:spcBef>
              <a:buSzPct val="120000"/>
              <a:buFont typeface="Times" panose="02020603050405020304" pitchFamily="18" charset="0"/>
              <a:buChar char="•"/>
              <a:defRPr sz="2400">
                <a:solidFill>
                  <a:schemeClr val="tx1"/>
                </a:solidFill>
                <a:latin typeface="Frutiger 55 Roman"/>
              </a:defRPr>
            </a:lvl2pPr>
            <a:lvl3pPr marL="1143000" indent="-228600">
              <a:spcBef>
                <a:spcPct val="20000"/>
              </a:spcBef>
              <a:buSzPct val="120000"/>
              <a:buFont typeface="Times" panose="02020603050405020304" pitchFamily="18" charset="0"/>
              <a:buChar char="•"/>
              <a:defRPr sz="2400">
                <a:solidFill>
                  <a:schemeClr val="tx1"/>
                </a:solidFill>
                <a:latin typeface="Frutiger 55 Roman"/>
              </a:defRPr>
            </a:lvl3pPr>
            <a:lvl4pPr marL="1600200" indent="-228600">
              <a:spcBef>
                <a:spcPct val="20000"/>
              </a:spcBef>
              <a:buSzPct val="120000"/>
              <a:buFont typeface="Times" panose="02020603050405020304" pitchFamily="18" charset="0"/>
              <a:buChar char="•"/>
              <a:defRPr sz="2400">
                <a:solidFill>
                  <a:schemeClr val="tx1"/>
                </a:solidFill>
                <a:latin typeface="Frutiger 55 Roman"/>
              </a:defRPr>
            </a:lvl4pPr>
            <a:lvl5pPr marL="2057400" indent="-228600">
              <a:spcBef>
                <a:spcPct val="20000"/>
              </a:spcBef>
              <a:buSzPct val="120000"/>
              <a:buFont typeface="Times" panose="02020603050405020304" pitchFamily="18" charset="0"/>
              <a:buChar char="•"/>
              <a:defRPr sz="2400">
                <a:solidFill>
                  <a:schemeClr val="tx1"/>
                </a:solidFill>
                <a:latin typeface="Frutiger 55 Roman"/>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a:defRPr>
            </a:lvl9pPr>
          </a:lstStyle>
          <a:p>
            <a:pPr>
              <a:spcBef>
                <a:spcPct val="0"/>
              </a:spcBef>
            </a:pPr>
            <a:r>
              <a:rPr lang="en-GB" altLang="en-US" sz="4400" b="1" dirty="0">
                <a:latin typeface="Calibri" panose="020F0502020204030204" pitchFamily="34" charset="0"/>
                <a:cs typeface="Calibri" panose="020F0502020204030204" pitchFamily="34" charset="0"/>
              </a:rPr>
              <a:t>Nagoya Protocol challenges</a:t>
            </a:r>
          </a:p>
        </p:txBody>
      </p:sp>
      <p:sp>
        <p:nvSpPr>
          <p:cNvPr id="54275" name="TextBox 7">
            <a:extLst>
              <a:ext uri="{FF2B5EF4-FFF2-40B4-BE49-F238E27FC236}">
                <a16:creationId xmlns:a16="http://schemas.microsoft.com/office/drawing/2014/main" id="{0D64AA93-FB61-8613-7FB2-B759AA7E7D43}"/>
              </a:ext>
            </a:extLst>
          </p:cNvPr>
          <p:cNvSpPr txBox="1">
            <a:spLocks noChangeArrowheads="1"/>
          </p:cNvSpPr>
          <p:nvPr/>
        </p:nvSpPr>
        <p:spPr bwMode="auto">
          <a:xfrm>
            <a:off x="0" y="1114425"/>
            <a:ext cx="12105861" cy="5170646"/>
          </a:xfrm>
          <a:prstGeom prst="rect">
            <a:avLst/>
          </a:prstGeom>
          <a:noFill/>
          <a:ln>
            <a:noFill/>
          </a:ln>
        </p:spPr>
        <p:txBody>
          <a:bodyPr wrap="square">
            <a:spAutoFit/>
          </a:bodyPr>
          <a:lstStyle>
            <a:lvl1pPr>
              <a:spcBef>
                <a:spcPct val="20000"/>
              </a:spcBef>
              <a:defRPr sz="2400">
                <a:solidFill>
                  <a:schemeClr val="tx1"/>
                </a:solidFill>
                <a:latin typeface="Frutiger 55 Roman" pitchFamily="34" charset="0"/>
              </a:defRPr>
            </a:lvl1pPr>
            <a:lvl2pPr marL="742950" indent="-285750">
              <a:spcBef>
                <a:spcPct val="20000"/>
              </a:spcBef>
              <a:buSzPct val="120000"/>
              <a:buFont typeface="Times" panose="02020603050405020304" pitchFamily="18" charset="0"/>
              <a:buChar char="•"/>
              <a:defRPr sz="2400">
                <a:solidFill>
                  <a:schemeClr val="tx1"/>
                </a:solidFill>
                <a:latin typeface="Frutiger 55 Roman" pitchFamily="34" charset="0"/>
              </a:defRPr>
            </a:lvl2pPr>
            <a:lvl3pPr marL="1143000" indent="-228600">
              <a:spcBef>
                <a:spcPct val="20000"/>
              </a:spcBef>
              <a:buSzPct val="120000"/>
              <a:buFont typeface="Times" panose="02020603050405020304" pitchFamily="18" charset="0"/>
              <a:buChar char="•"/>
              <a:defRPr sz="2400">
                <a:solidFill>
                  <a:schemeClr val="tx1"/>
                </a:solidFill>
                <a:latin typeface="Frutiger 55 Roman" pitchFamily="34" charset="0"/>
              </a:defRPr>
            </a:lvl3pPr>
            <a:lvl4pPr marL="1600200" indent="-228600">
              <a:spcBef>
                <a:spcPct val="20000"/>
              </a:spcBef>
              <a:buSzPct val="120000"/>
              <a:buFont typeface="Times" panose="02020603050405020304" pitchFamily="18" charset="0"/>
              <a:buChar char="•"/>
              <a:defRPr sz="2400">
                <a:solidFill>
                  <a:schemeClr val="tx1"/>
                </a:solidFill>
                <a:latin typeface="Frutiger 55 Roman" pitchFamily="34" charset="0"/>
              </a:defRPr>
            </a:lvl4pPr>
            <a:lvl5pPr marL="2057400" indent="-228600">
              <a:spcBef>
                <a:spcPct val="20000"/>
              </a:spcBef>
              <a:buSzPct val="120000"/>
              <a:buFont typeface="Times" panose="02020603050405020304" pitchFamily="18" charset="0"/>
              <a:buChar char="•"/>
              <a:defRPr sz="2400">
                <a:solidFill>
                  <a:schemeClr val="tx1"/>
                </a:solidFill>
                <a:latin typeface="Frutiger 55 Roman" pitchFamily="34" charset="0"/>
              </a:defRPr>
            </a:lvl5pPr>
            <a:lvl6pPr marL="25146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6pPr>
            <a:lvl7pPr marL="29718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7pPr>
            <a:lvl8pPr marL="34290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8pPr>
            <a:lvl9pPr marL="3886200" indent="-228600" eaLnBrk="0" fontAlgn="base" hangingPunct="0">
              <a:spcBef>
                <a:spcPct val="20000"/>
              </a:spcBef>
              <a:spcAft>
                <a:spcPct val="0"/>
              </a:spcAft>
              <a:buSzPct val="120000"/>
              <a:buFont typeface="Times" panose="02020603050405020304" pitchFamily="18" charset="0"/>
              <a:buChar char="•"/>
              <a:defRPr sz="2400">
                <a:solidFill>
                  <a:schemeClr val="tx1"/>
                </a:solidFill>
                <a:latin typeface="Frutiger 55 Roman" pitchFamily="34" charset="0"/>
              </a:defRPr>
            </a:lvl9pPr>
          </a:lstStyle>
          <a:p>
            <a:pPr>
              <a:spcBef>
                <a:spcPct val="0"/>
              </a:spcBef>
              <a:defRPr/>
            </a:pPr>
            <a:r>
              <a:rPr lang="en-GB" altLang="en-US" sz="2000" dirty="0">
                <a:latin typeface="+mn-lt"/>
                <a:cs typeface="Calibri" panose="020F0502020204030204" pitchFamily="34" charset="0"/>
              </a:rPr>
              <a:t>The NP provides clarity, but is implemented at national level and </a:t>
            </a:r>
            <a:r>
              <a:rPr lang="en-GB" altLang="en-US" sz="2000" b="1" dirty="0">
                <a:latin typeface="+mn-lt"/>
                <a:cs typeface="Calibri" panose="020F0502020204030204" pitchFamily="34" charset="0"/>
              </a:rPr>
              <a:t>140 current Parties have different approaches</a:t>
            </a:r>
          </a:p>
          <a:p>
            <a:pPr>
              <a:spcBef>
                <a:spcPct val="0"/>
              </a:spcBef>
              <a:defRPr/>
            </a:pPr>
            <a:endParaRPr lang="en-GB" altLang="en-US" sz="2000" dirty="0">
              <a:latin typeface="+mn-lt"/>
              <a:cs typeface="Calibri" panose="020F0502020204030204" pitchFamily="34" charset="0"/>
            </a:endParaRPr>
          </a:p>
          <a:p>
            <a:pPr>
              <a:spcBef>
                <a:spcPct val="0"/>
              </a:spcBef>
              <a:defRPr/>
            </a:pPr>
            <a:r>
              <a:rPr lang="en-GB" altLang="en-US" sz="2000" dirty="0">
                <a:latin typeface="+mn-lt"/>
                <a:cs typeface="Calibri" panose="020F0502020204030204" pitchFamily="34" charset="0"/>
              </a:rPr>
              <a:t>Material needs to be accessed and utilised, and benefits shared, according to national legislation:</a:t>
            </a:r>
          </a:p>
          <a:p>
            <a:pPr>
              <a:spcBef>
                <a:spcPct val="0"/>
              </a:spcBef>
              <a:defRPr/>
            </a:pPr>
            <a:endParaRPr lang="en-GB" altLang="en-US" sz="2000" dirty="0">
              <a:latin typeface="+mn-lt"/>
              <a:cs typeface="Calibri" panose="020F0502020204030204" pitchFamily="34" charset="0"/>
            </a:endParaRPr>
          </a:p>
          <a:p>
            <a:pPr marL="285750" indent="-285750">
              <a:spcBef>
                <a:spcPct val="0"/>
              </a:spcBef>
              <a:buFontTx/>
              <a:buChar char="-"/>
              <a:defRPr/>
            </a:pPr>
            <a:r>
              <a:rPr lang="en-GB" altLang="en-US" sz="2000" b="1" dirty="0">
                <a:latin typeface="+mn-lt"/>
                <a:cs typeface="Calibri" panose="020F0502020204030204" pitchFamily="34" charset="0"/>
              </a:rPr>
              <a:t>Definition and scope of ‘access’ varies </a:t>
            </a:r>
            <a:r>
              <a:rPr lang="en-GB" altLang="en-US" sz="2000" dirty="0">
                <a:latin typeface="+mn-lt"/>
                <a:cs typeface="Calibri" panose="020F0502020204030204" pitchFamily="34" charset="0"/>
              </a:rPr>
              <a:t>(can include access to material in </a:t>
            </a:r>
            <a:r>
              <a:rPr lang="en-GB" altLang="en-US" sz="2000" i="1" dirty="0">
                <a:latin typeface="+mn-lt"/>
                <a:cs typeface="Calibri" panose="020F0502020204030204" pitchFamily="34" charset="0"/>
              </a:rPr>
              <a:t>ex situ </a:t>
            </a:r>
            <a:r>
              <a:rPr lang="en-GB" altLang="en-US" sz="2000" dirty="0">
                <a:latin typeface="+mn-lt"/>
                <a:cs typeface="Calibri" panose="020F0502020204030204" pitchFamily="34" charset="0"/>
              </a:rPr>
              <a:t>collections, or to information obtained from databases E.g. in case of France, Ethiopia and Brazil)</a:t>
            </a:r>
          </a:p>
          <a:p>
            <a:pPr>
              <a:spcBef>
                <a:spcPct val="0"/>
              </a:spcBef>
              <a:defRPr/>
            </a:pPr>
            <a:endParaRPr lang="en-GB" altLang="en-US" sz="2000" dirty="0">
              <a:latin typeface="+mn-lt"/>
              <a:cs typeface="Calibri" panose="020F0502020204030204" pitchFamily="34" charset="0"/>
            </a:endParaRPr>
          </a:p>
          <a:p>
            <a:pPr marL="285750" indent="-285750">
              <a:spcBef>
                <a:spcPct val="0"/>
              </a:spcBef>
              <a:buFontTx/>
              <a:buChar char="-"/>
              <a:defRPr/>
            </a:pPr>
            <a:r>
              <a:rPr lang="en-GB" altLang="en-US" sz="2000" b="1" dirty="0">
                <a:latin typeface="+mn-lt"/>
                <a:cs typeface="Calibri" panose="020F0502020204030204" pitchFamily="34" charset="0"/>
              </a:rPr>
              <a:t>Definition and scope of ‘genetic resource’ varies </a:t>
            </a:r>
            <a:r>
              <a:rPr lang="en-GB" altLang="en-US" sz="2000" dirty="0">
                <a:latin typeface="+mn-lt"/>
                <a:cs typeface="Calibri" panose="020F0502020204030204" pitchFamily="34" charset="0"/>
              </a:rPr>
              <a:t>(Can include derivatives, data Associated Traditional Knowledge? </a:t>
            </a:r>
            <a:r>
              <a:rPr lang="en-GB" altLang="en-US" sz="2000" dirty="0" err="1">
                <a:latin typeface="+mn-lt"/>
                <a:cs typeface="Calibri" panose="020F0502020204030204" pitchFamily="34" charset="0"/>
              </a:rPr>
              <a:t>eg</a:t>
            </a:r>
            <a:r>
              <a:rPr lang="en-GB" altLang="en-US" sz="2000" dirty="0">
                <a:latin typeface="+mn-lt"/>
                <a:cs typeface="Calibri" panose="020F0502020204030204" pitchFamily="34" charset="0"/>
              </a:rPr>
              <a:t> in the case of Ethiopia and Peru)</a:t>
            </a:r>
          </a:p>
          <a:p>
            <a:pPr>
              <a:spcBef>
                <a:spcPct val="0"/>
              </a:spcBef>
              <a:defRPr/>
            </a:pPr>
            <a:endParaRPr lang="en-GB" altLang="en-US" sz="2000" dirty="0">
              <a:latin typeface="+mn-lt"/>
              <a:cs typeface="Calibri" panose="020F0502020204030204" pitchFamily="34" charset="0"/>
            </a:endParaRPr>
          </a:p>
          <a:p>
            <a:pPr marL="285750" indent="-285750">
              <a:spcBef>
                <a:spcPct val="0"/>
              </a:spcBef>
              <a:buFontTx/>
              <a:buChar char="-"/>
              <a:defRPr/>
            </a:pPr>
            <a:r>
              <a:rPr lang="en-GB" altLang="en-US" sz="2000" b="1" dirty="0">
                <a:latin typeface="+mn-lt"/>
                <a:cs typeface="Calibri" panose="020F0502020204030204" pitchFamily="34" charset="0"/>
              </a:rPr>
              <a:t>What ‘use/utilization’ is covered by the legislation? Definitions in national legislation differ</a:t>
            </a:r>
          </a:p>
          <a:p>
            <a:pPr>
              <a:spcBef>
                <a:spcPct val="0"/>
              </a:spcBef>
              <a:defRPr/>
            </a:pPr>
            <a:endParaRPr lang="en-GB" altLang="en-US" sz="2000" dirty="0">
              <a:latin typeface="+mn-lt"/>
              <a:cs typeface="Calibri" panose="020F0502020204030204" pitchFamily="34" charset="0"/>
            </a:endParaRPr>
          </a:p>
          <a:p>
            <a:pPr>
              <a:spcBef>
                <a:spcPct val="0"/>
              </a:spcBef>
              <a:defRPr/>
            </a:pPr>
            <a:r>
              <a:rPr lang="en-GB" altLang="en-US" sz="2000" dirty="0">
                <a:latin typeface="+mn-lt"/>
                <a:cs typeface="Calibri" panose="020F0502020204030204" pitchFamily="34" charset="0"/>
              </a:rPr>
              <a:t>These obligations are set out in </a:t>
            </a:r>
            <a:r>
              <a:rPr lang="en-GB" altLang="en-US" sz="2000" b="1" dirty="0">
                <a:latin typeface="+mn-lt"/>
                <a:cs typeface="Calibri" panose="020F0502020204030204" pitchFamily="34" charset="0"/>
              </a:rPr>
              <a:t>national legislation, permits and bilateral agreements and users needs to ensure compliance and keep track of onward use.</a:t>
            </a:r>
          </a:p>
          <a:p>
            <a:pPr>
              <a:spcBef>
                <a:spcPct val="0"/>
              </a:spcBef>
              <a:defRPr/>
            </a:pPr>
            <a:endParaRPr lang="en-GB" altLang="en-US" sz="2000" dirty="0">
              <a:latin typeface="+mn-lt"/>
            </a:endParaRPr>
          </a:p>
          <a:p>
            <a:pPr>
              <a:spcBef>
                <a:spcPct val="0"/>
              </a:spcBef>
              <a:defRPr/>
            </a:pPr>
            <a:endParaRPr lang="en-GB" altLang="en-US" sz="1500" dirty="0">
              <a:latin typeface="Times" panose="02020603050405020304" pitchFamily="18" charset="0"/>
            </a:endParaRPr>
          </a:p>
          <a:p>
            <a:pPr>
              <a:spcBef>
                <a:spcPct val="0"/>
              </a:spcBef>
              <a:defRPr/>
            </a:pPr>
            <a:endParaRPr lang="en-GB" altLang="en-US" sz="1500" i="1" dirty="0">
              <a:latin typeface="Times" panose="02020603050405020304" pitchFamily="18" charset="0"/>
            </a:endParaRPr>
          </a:p>
        </p:txBody>
      </p:sp>
    </p:spTree>
  </p:cSld>
  <p:clrMapOvr>
    <a:masterClrMapping/>
  </p:clrMapOvr>
</p:sld>
</file>

<file path=docProps/app.xml><?xml version="1.0" encoding="utf-8"?>
<Properties xmlns="http://schemas.openxmlformats.org/officeDocument/2006/extended-properties" xmlns:vt="http://schemas.openxmlformats.org/officeDocument/2006/docPropsVTypes">
  <TotalTime>1828</TotalTime>
  <Words>4321</Words>
  <Application>Microsoft Office PowerPoint</Application>
  <PresentationFormat>Widescreen</PresentationFormat>
  <Paragraphs>379</Paragraphs>
  <Slides>49</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49</vt:i4>
      </vt:variant>
    </vt:vector>
  </HeadingPairs>
  <TitlesOfParts>
    <vt:vector size="67" baseType="lpstr">
      <vt:lpstr>arial</vt:lpstr>
      <vt:lpstr>arial</vt:lpstr>
      <vt:lpstr>B Franklin Gothic Demi</vt:lpstr>
      <vt:lpstr>Book Antiqua</vt:lpstr>
      <vt:lpstr>Calibri</vt:lpstr>
      <vt:lpstr>Calibri Light</vt:lpstr>
      <vt:lpstr>Franklin Gothic Book</vt:lpstr>
      <vt:lpstr>Franklin Gothic Demi</vt:lpstr>
      <vt:lpstr>FranklinGothic</vt:lpstr>
      <vt:lpstr>GDS Transport</vt:lpstr>
      <vt:lpstr>Open Sans</vt:lpstr>
      <vt:lpstr>ProximaNova-Light</vt:lpstr>
      <vt:lpstr>Roboto</vt:lpstr>
      <vt:lpstr>Segoe UI</vt:lpstr>
      <vt:lpstr>Symbol</vt:lpstr>
      <vt:lpstr>Times</vt:lpstr>
      <vt:lpstr>Times New Roman</vt:lpstr>
      <vt:lpstr>Office Theme</vt:lpstr>
      <vt:lpstr>Ins and outs of ABS, CITES and Plant Health in plant collections </vt:lpstr>
      <vt:lpstr>Overview</vt:lpstr>
      <vt:lpstr>PowerPoint Presentation</vt:lpstr>
      <vt:lpstr>PowerPoint Presentation</vt:lpstr>
      <vt:lpstr>   Access and Benefit Sharing (ABS) under the CBD</vt:lpstr>
      <vt:lpstr>PowerPoint Presentation</vt:lpstr>
      <vt:lpstr>The Nagoya Protocol on ABS</vt:lpstr>
      <vt:lpstr>PowerPoint Presentation</vt:lpstr>
      <vt:lpstr>PowerPoint Presentation</vt:lpstr>
      <vt:lpstr>PowerPoint Presentation</vt:lpstr>
      <vt:lpstr>What is  Research and Development</vt:lpstr>
      <vt:lpstr>PowerPoint Presentation</vt:lpstr>
      <vt:lpstr>PowerPoint Presentation</vt:lpstr>
      <vt:lpstr>PowerPoint Presentation</vt:lpstr>
      <vt:lpstr>PowerPoint Presentation</vt:lpstr>
      <vt:lpstr>Working it out</vt:lpstr>
      <vt:lpstr>Things  to Remember</vt:lpstr>
      <vt:lpstr>The basic principle</vt:lpstr>
      <vt:lpstr>   Acquisition of plant material </vt:lpstr>
      <vt:lpstr>Supply of material</vt:lpstr>
      <vt:lpstr>PowerPoint Presentation</vt:lpstr>
      <vt:lpstr>Records Management</vt:lpstr>
      <vt:lpstr>PowerPoint Presentation</vt:lpstr>
      <vt:lpstr>PowerPoint Presentation</vt:lpstr>
      <vt:lpstr>PowerPoint Presentation</vt:lpstr>
      <vt:lpstr>Further information on  the CBD, ABS and the Nagoya Protocol</vt:lpstr>
      <vt:lpstr>CONVENTION ON INTERNATIONAL TRADE IN ENDANGERED SPECIES (CITES)</vt:lpstr>
      <vt:lpstr>CITES</vt:lpstr>
      <vt:lpstr>What does CITES cover</vt:lpstr>
      <vt:lpstr>Plant Groups covered</vt:lpstr>
      <vt:lpstr>Appendices (Annex in UK)</vt:lpstr>
      <vt:lpstr>Is my species covered?</vt:lpstr>
      <vt:lpstr>Species +</vt:lpstr>
      <vt:lpstr>CITES WEBSITE Appendices | CITES</vt:lpstr>
      <vt:lpstr>Example Annotations</vt:lpstr>
      <vt:lpstr>Implementation</vt:lpstr>
      <vt:lpstr>UK Implementation</vt:lpstr>
      <vt:lpstr>Permits</vt:lpstr>
      <vt:lpstr>Beware!</vt:lpstr>
      <vt:lpstr>Exemptions</vt:lpstr>
      <vt:lpstr>Exemptions in practice </vt:lpstr>
      <vt:lpstr>CITES Registered Scientific Institutions </vt:lpstr>
      <vt:lpstr>CITES Useful references</vt:lpstr>
      <vt:lpstr>Plant Health </vt:lpstr>
      <vt:lpstr>What can go wrong?</vt:lpstr>
      <vt:lpstr>Plant Health Import</vt:lpstr>
      <vt:lpstr>Research Licences  </vt:lpstr>
      <vt:lpstr>Import Guidance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Paton</dc:creator>
  <cp:lastModifiedBy>Alan Paton</cp:lastModifiedBy>
  <cp:revision>6</cp:revision>
  <dcterms:created xsi:type="dcterms:W3CDTF">2023-11-09T14:57:26Z</dcterms:created>
  <dcterms:modified xsi:type="dcterms:W3CDTF">2023-12-10T11:11:58Z</dcterms:modified>
</cp:coreProperties>
</file>